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03" r:id="rId2"/>
    <p:sldId id="306" r:id="rId3"/>
    <p:sldId id="334" r:id="rId4"/>
    <p:sldId id="332" r:id="rId5"/>
    <p:sldId id="343" r:id="rId6"/>
    <p:sldId id="328" r:id="rId7"/>
    <p:sldId id="326" r:id="rId8"/>
    <p:sldId id="342" r:id="rId9"/>
    <p:sldId id="335" r:id="rId10"/>
    <p:sldId id="322" r:id="rId11"/>
    <p:sldId id="325" r:id="rId12"/>
    <p:sldId id="337" r:id="rId13"/>
    <p:sldId id="338" r:id="rId14"/>
    <p:sldId id="341" r:id="rId15"/>
    <p:sldId id="339" r:id="rId16"/>
    <p:sldId id="340" r:id="rId1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8000"/>
    <a:srgbClr val="000099"/>
    <a:srgbClr val="006600"/>
    <a:srgbClr val="000066"/>
    <a:srgbClr val="66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956" autoAdjust="0"/>
    <p:restoredTop sz="94660"/>
  </p:normalViewPr>
  <p:slideViewPr>
    <p:cSldViewPr>
      <p:cViewPr varScale="1">
        <p:scale>
          <a:sx n="80" d="100"/>
          <a:sy n="80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8"/>
    </p:cViewPr>
  </p:sorterViewPr>
  <p:notesViewPr>
    <p:cSldViewPr>
      <p:cViewPr varScale="1">
        <p:scale>
          <a:sx n="54" d="100"/>
          <a:sy n="54" d="100"/>
        </p:scale>
        <p:origin x="-2928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1BF87F-31B5-44CA-AFF4-DDE2C1BC47AC}" type="datetimeFigureOut">
              <a:rPr lang="zh-CN" altLang="en-US"/>
              <a:pPr>
                <a:defRPr/>
              </a:pPr>
              <a:t>2016/5/30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EB0F70C-DCC1-48EC-A114-94929E7A8F3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678253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5EA50D5-61A9-4FBB-8EB1-1128CBE81E34}" type="datetimeFigureOut">
              <a:rPr lang="zh-CN" altLang="en-US"/>
              <a:pPr>
                <a:defRPr/>
              </a:pPr>
              <a:t>2016/5/30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E95F35D-7F8E-4EA8-96B5-70F1B8EE2BD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71311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73731-7043-4A58-AA53-ABE98143F77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5626971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9D973-6FF1-4076-90B5-AEA801CF7D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5333526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04025" y="260350"/>
            <a:ext cx="2182813" cy="6075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50825" y="260350"/>
            <a:ext cx="6400800" cy="6075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5F0CC-5B9C-46B8-892B-8629B5D6BBD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20568841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85AED-1F15-4A80-AD28-11BDF89C46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98631684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ED28-C4D4-4F29-A1C8-8FA370D918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60700224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50825" y="1295400"/>
            <a:ext cx="4291013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4238" y="1295400"/>
            <a:ext cx="4292600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BB519-F48C-463A-B2C6-56C12CB4609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65343719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99EB1-0F76-4888-B45B-3FED8EE96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335269816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B5194-6311-41FA-85A4-4B2046795F0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51989802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6C25-5513-41A0-9050-79E4A04BB0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38305988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7863-1698-405E-88F0-668F661EE62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2750955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2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A22F6-8051-4254-B5E7-609DB81698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="" xmlns:p14="http://schemas.microsoft.com/office/powerpoint/2010/main" val="10728998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350"/>
            <a:ext cx="619283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736013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9" name="Line 4"/>
          <p:cNvSpPr>
            <a:spLocks noChangeShapeType="1"/>
          </p:cNvSpPr>
          <p:nvPr userDrawn="1"/>
        </p:nvSpPr>
        <p:spPr bwMode="auto">
          <a:xfrm>
            <a:off x="250825" y="1143000"/>
            <a:ext cx="5545138" cy="0"/>
          </a:xfrm>
          <a:prstGeom prst="line">
            <a:avLst/>
          </a:prstGeom>
          <a:noFill/>
          <a:ln w="508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1" name="Line 6"/>
          <p:cNvSpPr>
            <a:spLocks noChangeShapeType="1"/>
          </p:cNvSpPr>
          <p:nvPr userDrawn="1"/>
        </p:nvSpPr>
        <p:spPr bwMode="auto">
          <a:xfrm>
            <a:off x="250825" y="6381750"/>
            <a:ext cx="8642350" cy="0"/>
          </a:xfrm>
          <a:prstGeom prst="line">
            <a:avLst/>
          </a:prstGeom>
          <a:noFill/>
          <a:ln w="2540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34" name="Rectangle 32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250825" y="6383338"/>
            <a:ext cx="2133600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i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C8BAFF7F-ACFC-462A-8E99-32729ECD03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方正姚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3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oleObject" Target="../embeddings/oleObject5.bin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79388" y="260350"/>
            <a:ext cx="5832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大纲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3075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3286" name="Equation" r:id="rId3" imgW="304536" imgH="152268" progId="">
              <p:embed/>
            </p:oleObj>
          </a:graphicData>
        </a:graphic>
      </p:graphicFrame>
      <p:sp>
        <p:nvSpPr>
          <p:cNvPr id="3076" name="灯片编号占位符 2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6F717DDF-7EA7-4DE5-8248-3B90A9DC0A46}" type="slidenum">
              <a:rPr lang="en-US" altLang="zh-CN" i="0">
                <a:solidFill>
                  <a:schemeClr val="bg1"/>
                </a:solidFill>
                <a:latin typeface="Arial" pitchFamily="34" charset="0"/>
              </a:rPr>
              <a:pPr eaLnBrk="1" hangingPunct="1"/>
              <a:t>1</a:t>
            </a:fld>
            <a:endParaRPr lang="en-US" altLang="zh-CN" i="0">
              <a:solidFill>
                <a:schemeClr val="bg1"/>
              </a:solidFill>
              <a:latin typeface="Arial" pitchFamily="34" charset="0"/>
            </a:endParaRPr>
          </a:p>
        </p:txBody>
      </p:sp>
      <p:grpSp>
        <p:nvGrpSpPr>
          <p:cNvPr id="3077" name="Group 4"/>
          <p:cNvGrpSpPr>
            <a:grpSpLocks/>
          </p:cNvGrpSpPr>
          <p:nvPr/>
        </p:nvGrpSpPr>
        <p:grpSpPr bwMode="auto">
          <a:xfrm>
            <a:off x="2061285" y="2194629"/>
            <a:ext cx="4671652" cy="586508"/>
            <a:chOff x="0" y="-11"/>
            <a:chExt cx="3407" cy="462"/>
          </a:xfrm>
        </p:grpSpPr>
        <p:grpSp>
          <p:nvGrpSpPr>
            <p:cNvPr id="3104" name="Group 5"/>
            <p:cNvGrpSpPr>
              <a:grpSpLocks/>
            </p:cNvGrpSpPr>
            <p:nvPr/>
          </p:nvGrpSpPr>
          <p:grpSpPr bwMode="auto">
            <a:xfrm>
              <a:off x="0" y="0"/>
              <a:ext cx="479" cy="418"/>
              <a:chOff x="0" y="0"/>
              <a:chExt cx="479" cy="418"/>
            </a:xfrm>
          </p:grpSpPr>
          <p:sp>
            <p:nvSpPr>
              <p:cNvPr id="3108" name="AutoShape 5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109" name="AutoShap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110" name="AutoShape 7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A8D02A"/>
                  </a:gs>
                  <a:gs pos="100000">
                    <a:srgbClr val="4E6013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3105" name="Line 8"/>
            <p:cNvSpPr>
              <a:spLocks noChangeShapeType="1"/>
            </p:cNvSpPr>
            <p:nvPr/>
          </p:nvSpPr>
          <p:spPr bwMode="auto">
            <a:xfrm>
              <a:off x="384" y="384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06" name="Text Box 9"/>
            <p:cNvSpPr txBox="1">
              <a:spLocks noChangeArrowheads="1"/>
            </p:cNvSpPr>
            <p:nvPr/>
          </p:nvSpPr>
          <p:spPr bwMode="auto">
            <a:xfrm>
              <a:off x="511" y="-11"/>
              <a:ext cx="2236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>
                  <a:solidFill>
                    <a:srgbClr val="CC3300"/>
                  </a:solidFill>
                  <a:latin typeface="Arial" pitchFamily="34" charset="0"/>
                </a:rPr>
                <a:t>研究</a:t>
              </a:r>
              <a:r>
                <a:rPr lang="zh-CN" altLang="en-US" sz="3200" b="1" i="0" dirty="0" smtClean="0">
                  <a:solidFill>
                    <a:srgbClr val="CC3300"/>
                  </a:solidFill>
                  <a:latin typeface="Arial" pitchFamily="34" charset="0"/>
                </a:rPr>
                <a:t>现状及意义</a:t>
              </a:r>
              <a:endParaRPr lang="zh-CN" altLang="en-US" sz="3200" b="1" i="0" dirty="0">
                <a:solidFill>
                  <a:srgbClr val="CC3300"/>
                </a:solidFill>
                <a:latin typeface="Arial" pitchFamily="34" charset="0"/>
              </a:endParaRPr>
            </a:p>
          </p:txBody>
        </p:sp>
        <p:sp>
          <p:nvSpPr>
            <p:cNvPr id="3107" name="Text Box 10"/>
            <p:cNvSpPr txBox="1">
              <a:spLocks noChangeArrowheads="1"/>
            </p:cNvSpPr>
            <p:nvPr/>
          </p:nvSpPr>
          <p:spPr bwMode="auto">
            <a:xfrm>
              <a:off x="123" y="45"/>
              <a:ext cx="223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2</a:t>
              </a:r>
            </a:p>
          </p:txBody>
        </p:sp>
      </p:grpSp>
      <p:grpSp>
        <p:nvGrpSpPr>
          <p:cNvPr id="3078" name="Group 12"/>
          <p:cNvGrpSpPr>
            <a:grpSpLocks/>
          </p:cNvGrpSpPr>
          <p:nvPr/>
        </p:nvGrpSpPr>
        <p:grpSpPr bwMode="auto">
          <a:xfrm>
            <a:off x="2061285" y="3068405"/>
            <a:ext cx="4671652" cy="586508"/>
            <a:chOff x="0" y="-43"/>
            <a:chExt cx="3407" cy="462"/>
          </a:xfrm>
        </p:grpSpPr>
        <p:grpSp>
          <p:nvGrpSpPr>
            <p:cNvPr id="3097" name="Group 13"/>
            <p:cNvGrpSpPr>
              <a:grpSpLocks/>
            </p:cNvGrpSpPr>
            <p:nvPr/>
          </p:nvGrpSpPr>
          <p:grpSpPr bwMode="auto">
            <a:xfrm>
              <a:off x="0" y="0"/>
              <a:ext cx="479" cy="418"/>
              <a:chOff x="0" y="0"/>
              <a:chExt cx="479" cy="418"/>
            </a:xfrm>
          </p:grpSpPr>
          <p:sp>
            <p:nvSpPr>
              <p:cNvPr id="3101" name="AutoShape 13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102" name="AutoShap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103" name="AutoShape 15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FF6161"/>
                  </a:gs>
                  <a:gs pos="100000">
                    <a:srgbClr val="762D2D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3098" name="Line 16"/>
            <p:cNvSpPr>
              <a:spLocks noChangeShapeType="1"/>
            </p:cNvSpPr>
            <p:nvPr/>
          </p:nvSpPr>
          <p:spPr bwMode="auto">
            <a:xfrm>
              <a:off x="384" y="384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9" name="Text Box 17"/>
            <p:cNvSpPr txBox="1">
              <a:spLocks noChangeArrowheads="1"/>
            </p:cNvSpPr>
            <p:nvPr/>
          </p:nvSpPr>
          <p:spPr bwMode="auto">
            <a:xfrm>
              <a:off x="510" y="-43"/>
              <a:ext cx="133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>
                  <a:solidFill>
                    <a:srgbClr val="CC3300"/>
                  </a:solidFill>
                  <a:latin typeface="Arial" pitchFamily="34" charset="0"/>
                </a:rPr>
                <a:t>研究内容</a:t>
              </a:r>
            </a:p>
          </p:txBody>
        </p:sp>
        <p:sp>
          <p:nvSpPr>
            <p:cNvPr id="3100" name="Text Box 18"/>
            <p:cNvSpPr txBox="1">
              <a:spLocks noChangeArrowheads="1"/>
            </p:cNvSpPr>
            <p:nvPr/>
          </p:nvSpPr>
          <p:spPr bwMode="auto">
            <a:xfrm>
              <a:off x="138" y="14"/>
              <a:ext cx="223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3</a:t>
              </a:r>
            </a:p>
          </p:txBody>
        </p:sp>
      </p:grpSp>
      <p:grpSp>
        <p:nvGrpSpPr>
          <p:cNvPr id="3079" name="Group 20"/>
          <p:cNvGrpSpPr>
            <a:grpSpLocks/>
          </p:cNvGrpSpPr>
          <p:nvPr/>
        </p:nvGrpSpPr>
        <p:grpSpPr bwMode="auto">
          <a:xfrm>
            <a:off x="2061284" y="3994143"/>
            <a:ext cx="4671652" cy="586508"/>
            <a:chOff x="0" y="-12"/>
            <a:chExt cx="3407" cy="462"/>
          </a:xfrm>
        </p:grpSpPr>
        <p:grpSp>
          <p:nvGrpSpPr>
            <p:cNvPr id="3090" name="Group 21"/>
            <p:cNvGrpSpPr>
              <a:grpSpLocks/>
            </p:cNvGrpSpPr>
            <p:nvPr/>
          </p:nvGrpSpPr>
          <p:grpSpPr bwMode="auto">
            <a:xfrm>
              <a:off x="0" y="4"/>
              <a:ext cx="479" cy="418"/>
              <a:chOff x="0" y="0"/>
              <a:chExt cx="479" cy="418"/>
            </a:xfrm>
          </p:grpSpPr>
          <p:sp>
            <p:nvSpPr>
              <p:cNvPr id="3094" name="AutoShape 21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095" name="AutoShap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096" name="AutoShape 23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A8D02A"/>
                  </a:gs>
                  <a:gs pos="100000">
                    <a:srgbClr val="4E6013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3091" name="Line 24"/>
            <p:cNvSpPr>
              <a:spLocks noChangeShapeType="1"/>
            </p:cNvSpPr>
            <p:nvPr/>
          </p:nvSpPr>
          <p:spPr bwMode="auto">
            <a:xfrm>
              <a:off x="384" y="388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92" name="Text Box 25"/>
            <p:cNvSpPr txBox="1">
              <a:spLocks noChangeArrowheads="1"/>
            </p:cNvSpPr>
            <p:nvPr/>
          </p:nvSpPr>
          <p:spPr bwMode="auto">
            <a:xfrm>
              <a:off x="498" y="-12"/>
              <a:ext cx="133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>
                  <a:solidFill>
                    <a:srgbClr val="CC3300"/>
                  </a:solidFill>
                  <a:latin typeface="Arial" pitchFamily="34" charset="0"/>
                </a:rPr>
                <a:t>研究方法</a:t>
              </a:r>
            </a:p>
          </p:txBody>
        </p:sp>
        <p:sp>
          <p:nvSpPr>
            <p:cNvPr id="3093" name="Text Box 26"/>
            <p:cNvSpPr txBox="1">
              <a:spLocks noChangeArrowheads="1"/>
            </p:cNvSpPr>
            <p:nvPr/>
          </p:nvSpPr>
          <p:spPr bwMode="auto">
            <a:xfrm>
              <a:off x="107" y="4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4</a:t>
              </a:r>
            </a:p>
          </p:txBody>
        </p:sp>
      </p:grpSp>
      <p:sp>
        <p:nvSpPr>
          <p:cNvPr id="3080" name="Text Box 35"/>
          <p:cNvSpPr txBox="1">
            <a:spLocks noChangeArrowheads="1"/>
          </p:cNvSpPr>
          <p:nvPr/>
        </p:nvSpPr>
        <p:spPr bwMode="auto">
          <a:xfrm>
            <a:off x="1660525" y="722313"/>
            <a:ext cx="177997" cy="32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endParaRPr lang="zh-CN" altLang="en-US" i="0"/>
          </a:p>
        </p:txBody>
      </p:sp>
      <p:grpSp>
        <p:nvGrpSpPr>
          <p:cNvPr id="3081" name="Group 12"/>
          <p:cNvGrpSpPr>
            <a:grpSpLocks/>
          </p:cNvGrpSpPr>
          <p:nvPr/>
        </p:nvGrpSpPr>
        <p:grpSpPr bwMode="auto">
          <a:xfrm>
            <a:off x="2043821" y="1340566"/>
            <a:ext cx="4671653" cy="586508"/>
            <a:chOff x="0" y="-36"/>
            <a:chExt cx="3407" cy="462"/>
          </a:xfrm>
        </p:grpSpPr>
        <p:grpSp>
          <p:nvGrpSpPr>
            <p:cNvPr id="3083" name="Group 13"/>
            <p:cNvGrpSpPr>
              <a:grpSpLocks/>
            </p:cNvGrpSpPr>
            <p:nvPr/>
          </p:nvGrpSpPr>
          <p:grpSpPr bwMode="auto">
            <a:xfrm>
              <a:off x="0" y="0"/>
              <a:ext cx="479" cy="418"/>
              <a:chOff x="0" y="0"/>
              <a:chExt cx="479" cy="418"/>
            </a:xfrm>
          </p:grpSpPr>
          <p:sp>
            <p:nvSpPr>
              <p:cNvPr id="3087" name="AutoShape 13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088" name="AutoShap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3089" name="AutoShape 15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FF6161"/>
                  </a:gs>
                  <a:gs pos="100000">
                    <a:srgbClr val="762D2D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3084" name="Line 16"/>
            <p:cNvSpPr>
              <a:spLocks noChangeShapeType="1"/>
            </p:cNvSpPr>
            <p:nvPr/>
          </p:nvSpPr>
          <p:spPr bwMode="auto">
            <a:xfrm>
              <a:off x="384" y="384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85" name="Text Box 17"/>
            <p:cNvSpPr txBox="1">
              <a:spLocks noChangeArrowheads="1"/>
            </p:cNvSpPr>
            <p:nvPr/>
          </p:nvSpPr>
          <p:spPr bwMode="auto">
            <a:xfrm>
              <a:off x="510" y="-36"/>
              <a:ext cx="733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 smtClean="0">
                  <a:solidFill>
                    <a:srgbClr val="CC3300"/>
                  </a:solidFill>
                  <a:latin typeface="Arial" pitchFamily="34" charset="0"/>
                </a:rPr>
                <a:t>背景</a:t>
              </a:r>
              <a:endParaRPr lang="zh-CN" altLang="en-US" sz="3200" b="1" i="0" dirty="0">
                <a:solidFill>
                  <a:srgbClr val="CC3300"/>
                </a:solidFill>
                <a:latin typeface="Arial" pitchFamily="34" charset="0"/>
              </a:endParaRPr>
            </a:p>
          </p:txBody>
        </p:sp>
        <p:sp>
          <p:nvSpPr>
            <p:cNvPr id="3086" name="Text Box 18"/>
            <p:cNvSpPr txBox="1">
              <a:spLocks noChangeArrowheads="1"/>
            </p:cNvSpPr>
            <p:nvPr/>
          </p:nvSpPr>
          <p:spPr bwMode="auto">
            <a:xfrm>
              <a:off x="111" y="21"/>
              <a:ext cx="223" cy="2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1</a:t>
              </a:r>
            </a:p>
          </p:txBody>
        </p:sp>
      </p:grp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>
          <a:xfrm>
            <a:off x="283537" y="6381328"/>
            <a:ext cx="2133600" cy="474662"/>
          </a:xfr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A9050AA-C0D5-4A70-823B-B196D5CD72DF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39" name="Group 12"/>
          <p:cNvGrpSpPr>
            <a:grpSpLocks/>
          </p:cNvGrpSpPr>
          <p:nvPr/>
        </p:nvGrpSpPr>
        <p:grpSpPr bwMode="auto">
          <a:xfrm>
            <a:off x="2061283" y="4786996"/>
            <a:ext cx="4671652" cy="586508"/>
            <a:chOff x="0" y="-8"/>
            <a:chExt cx="3407" cy="462"/>
          </a:xfrm>
        </p:grpSpPr>
        <p:grpSp>
          <p:nvGrpSpPr>
            <p:cNvPr id="40" name="Group 13"/>
            <p:cNvGrpSpPr>
              <a:grpSpLocks/>
            </p:cNvGrpSpPr>
            <p:nvPr/>
          </p:nvGrpSpPr>
          <p:grpSpPr bwMode="auto">
            <a:xfrm>
              <a:off x="0" y="0"/>
              <a:ext cx="479" cy="418"/>
              <a:chOff x="0" y="0"/>
              <a:chExt cx="479" cy="418"/>
            </a:xfrm>
          </p:grpSpPr>
          <p:sp>
            <p:nvSpPr>
              <p:cNvPr id="44" name="AutoShape 13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45" name="AutoShape 14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46" name="AutoShape 15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FF6161"/>
                  </a:gs>
                  <a:gs pos="100000">
                    <a:srgbClr val="762D2D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384" y="384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Text Box 17"/>
            <p:cNvSpPr txBox="1">
              <a:spLocks noChangeArrowheads="1"/>
            </p:cNvSpPr>
            <p:nvPr/>
          </p:nvSpPr>
          <p:spPr bwMode="auto">
            <a:xfrm>
              <a:off x="510" y="-8"/>
              <a:ext cx="1334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 smtClean="0">
                  <a:solidFill>
                    <a:srgbClr val="CC3300"/>
                  </a:solidFill>
                  <a:latin typeface="Arial" pitchFamily="34" charset="0"/>
                </a:rPr>
                <a:t>研究成果</a:t>
              </a:r>
              <a:endParaRPr lang="zh-CN" altLang="en-US" sz="3200" b="1" i="0" dirty="0">
                <a:solidFill>
                  <a:srgbClr val="CC3300"/>
                </a:solidFill>
                <a:latin typeface="Arial" pitchFamily="34" charset="0"/>
              </a:endParaRP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98" y="14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5</a:t>
              </a:r>
            </a:p>
          </p:txBody>
        </p:sp>
      </p:grpSp>
      <p:grpSp>
        <p:nvGrpSpPr>
          <p:cNvPr id="47" name="Group 20"/>
          <p:cNvGrpSpPr>
            <a:grpSpLocks/>
          </p:cNvGrpSpPr>
          <p:nvPr/>
        </p:nvGrpSpPr>
        <p:grpSpPr bwMode="auto">
          <a:xfrm>
            <a:off x="2061282" y="5668302"/>
            <a:ext cx="4671652" cy="586508"/>
            <a:chOff x="0" y="-12"/>
            <a:chExt cx="3407" cy="462"/>
          </a:xfrm>
        </p:grpSpPr>
        <p:grpSp>
          <p:nvGrpSpPr>
            <p:cNvPr id="48" name="Group 21"/>
            <p:cNvGrpSpPr>
              <a:grpSpLocks/>
            </p:cNvGrpSpPr>
            <p:nvPr/>
          </p:nvGrpSpPr>
          <p:grpSpPr bwMode="auto">
            <a:xfrm>
              <a:off x="0" y="4"/>
              <a:ext cx="479" cy="418"/>
              <a:chOff x="0" y="0"/>
              <a:chExt cx="479" cy="418"/>
            </a:xfrm>
          </p:grpSpPr>
          <p:sp>
            <p:nvSpPr>
              <p:cNvPr id="52" name="AutoShape 21"/>
              <p:cNvSpPr>
                <a:spLocks noChangeArrowheads="1"/>
              </p:cNvSpPr>
              <p:nvPr/>
            </p:nvSpPr>
            <p:spPr bwMode="auto">
              <a:xfrm>
                <a:off x="4" y="7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53" name="AutoShape 2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475" cy="411"/>
              </a:xfrm>
              <a:prstGeom prst="hexagon">
                <a:avLst>
                  <a:gd name="adj" fmla="val 28893"/>
                  <a:gd name="vf" fmla="val 115470"/>
                </a:avLst>
              </a:prstGeom>
              <a:gradFill rotWithShape="0">
                <a:gsLst>
                  <a:gs pos="0">
                    <a:srgbClr val="E6E6E6"/>
                  </a:gs>
                  <a:gs pos="100000">
                    <a:srgbClr val="E6E6E6"/>
                  </a:gs>
                </a:gsLst>
                <a:lin ang="18900000" scaled="1"/>
              </a:gradFill>
              <a:ln w="9360">
                <a:solidFill>
                  <a:srgbClr val="C0C0C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  <p:sp>
            <p:nvSpPr>
              <p:cNvPr id="54" name="AutoShape 23"/>
              <p:cNvSpPr>
                <a:spLocks noChangeArrowheads="1"/>
              </p:cNvSpPr>
              <p:nvPr/>
            </p:nvSpPr>
            <p:spPr bwMode="auto">
              <a:xfrm>
                <a:off x="28" y="25"/>
                <a:ext cx="417" cy="361"/>
              </a:xfrm>
              <a:prstGeom prst="hexagon">
                <a:avLst>
                  <a:gd name="adj" fmla="val 28873"/>
                  <a:gd name="vf" fmla="val 115470"/>
                </a:avLst>
              </a:prstGeom>
              <a:gradFill rotWithShape="0">
                <a:gsLst>
                  <a:gs pos="0">
                    <a:srgbClr val="A8D02A"/>
                  </a:gs>
                  <a:gs pos="100000">
                    <a:srgbClr val="4E6013"/>
                  </a:gs>
                </a:gsLst>
                <a:lin ang="18900000" scaled="1"/>
              </a:gradFill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 i="0"/>
              </a:p>
            </p:txBody>
          </p:sp>
        </p:grpSp>
        <p:sp>
          <p:nvSpPr>
            <p:cNvPr id="49" name="Line 24"/>
            <p:cNvSpPr>
              <a:spLocks noChangeShapeType="1"/>
            </p:cNvSpPr>
            <p:nvPr/>
          </p:nvSpPr>
          <p:spPr bwMode="auto">
            <a:xfrm>
              <a:off x="384" y="388"/>
              <a:ext cx="3023" cy="0"/>
            </a:xfrm>
            <a:prstGeom prst="line">
              <a:avLst/>
            </a:prstGeom>
            <a:noFill/>
            <a:ln w="25560">
              <a:solidFill>
                <a:srgbClr val="CC3300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0" name="Text Box 25"/>
            <p:cNvSpPr txBox="1">
              <a:spLocks noChangeArrowheads="1"/>
            </p:cNvSpPr>
            <p:nvPr/>
          </p:nvSpPr>
          <p:spPr bwMode="auto">
            <a:xfrm>
              <a:off x="498" y="-12"/>
              <a:ext cx="733" cy="4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/>
              <a:r>
                <a:rPr lang="zh-CN" altLang="en-US" sz="3200" b="1" i="0" dirty="0" smtClean="0">
                  <a:solidFill>
                    <a:srgbClr val="CC3300"/>
                  </a:solidFill>
                  <a:latin typeface="Arial" pitchFamily="34" charset="0"/>
                </a:rPr>
                <a:t>致谢</a:t>
              </a:r>
              <a:endParaRPr lang="zh-CN" altLang="en-US" sz="3200" b="1" i="0" dirty="0">
                <a:solidFill>
                  <a:srgbClr val="CC3300"/>
                </a:solidFill>
                <a:latin typeface="Arial" pitchFamily="34" charset="0"/>
              </a:endParaRPr>
            </a:p>
          </p:txBody>
        </p:sp>
        <p:sp>
          <p:nvSpPr>
            <p:cNvPr id="51" name="Text Box 26"/>
            <p:cNvSpPr txBox="1">
              <a:spLocks noChangeArrowheads="1"/>
            </p:cNvSpPr>
            <p:nvPr/>
          </p:nvSpPr>
          <p:spPr bwMode="auto">
            <a:xfrm>
              <a:off x="106" y="45"/>
              <a:ext cx="25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sz="2400" i="1">
                  <a:solidFill>
                    <a:schemeClr val="tx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algn="ctr" eaLnBrk="1" hangingPunct="1"/>
              <a:r>
                <a:rPr lang="en-US" altLang="zh-CN" b="1" i="0" dirty="0">
                  <a:solidFill>
                    <a:srgbClr val="FDF58D"/>
                  </a:solidFill>
                  <a:latin typeface="Arial" pitchFamily="34" charset="0"/>
                </a:rPr>
                <a:t>6</a:t>
              </a:r>
            </a:p>
          </p:txBody>
        </p:sp>
      </p:grp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46050" y="260350"/>
            <a:ext cx="6442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</a:t>
            </a:r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方法：数据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8195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8380" name="Equation" r:id="rId3" imgW="304536" imgH="152268" progId="">
              <p:embed/>
            </p:oleObj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AE21281-11FA-449B-951B-1AD79E1DA23A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10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14282" y="1357298"/>
            <a:ext cx="813690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i="0" kern="0" dirty="0" smtClean="0">
                <a:solidFill>
                  <a:srgbClr val="404040"/>
                </a:solidFill>
              </a:rPr>
              <a:t>使用随机生成的高斯数据集、公开</a:t>
            </a:r>
            <a:r>
              <a:rPr lang="en-US" altLang="zh-CN" b="1" i="0" kern="0" dirty="0" smtClean="0">
                <a:solidFill>
                  <a:srgbClr val="404040"/>
                </a:solidFill>
              </a:rPr>
              <a:t>UCI</a:t>
            </a:r>
            <a:r>
              <a:rPr lang="zh-CN" altLang="en-US" b="1" i="0" kern="0" dirty="0">
                <a:solidFill>
                  <a:srgbClr val="404040"/>
                </a:solidFill>
              </a:rPr>
              <a:t>、</a:t>
            </a:r>
            <a:r>
              <a:rPr lang="en-US" altLang="zh-CN" b="1" i="0" kern="0" dirty="0" smtClean="0">
                <a:solidFill>
                  <a:srgbClr val="404040"/>
                </a:solidFill>
              </a:rPr>
              <a:t>KDD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数据集和其他标准数据集作为评价参考</a:t>
            </a:r>
            <a:endParaRPr lang="en-US" altLang="zh-CN" b="1" i="0" kern="0" dirty="0">
              <a:solidFill>
                <a:srgbClr val="404040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romanUcPeriod"/>
              <a:defRPr/>
            </a:pPr>
            <a:endParaRPr lang="zh-CN" altLang="en-US" b="1" i="0" kern="0" dirty="0">
              <a:solidFill>
                <a:srgbClr val="404040"/>
              </a:solidFill>
            </a:endParaRPr>
          </a:p>
        </p:txBody>
      </p:sp>
      <p:pic>
        <p:nvPicPr>
          <p:cNvPr id="8241" name="Picture 49" descr="Z:\Users\yanch_000\Desktop\QQ截图20131222163920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209" y="2348881"/>
            <a:ext cx="6859135" cy="3744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42" name="Picture 50" descr="Z:\Users\yanch_000\Desktop\QQ截图2013122216394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355" y="3068960"/>
            <a:ext cx="5689373" cy="37890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10429" name="Equation" r:id="rId3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11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研究成果：高斯集实验结果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11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8" name="图片 7" descr="\\Vboxsvr\文档\论文新图片\Class_compare_v2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752528" cy="353593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矩形 2"/>
          <p:cNvSpPr/>
          <p:nvPr/>
        </p:nvSpPr>
        <p:spPr>
          <a:xfrm>
            <a:off x="5051311" y="5440173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100" i="0" dirty="0" err="1"/>
              <a:t>AdaBoost</a:t>
            </a:r>
            <a:r>
              <a:rPr lang="en-US" altLang="zh-CN" sz="1100" i="0" dirty="0"/>
              <a:t> Belief </a:t>
            </a:r>
            <a:r>
              <a:rPr lang="zh-CN" altLang="zh-CN" sz="1100" i="0" dirty="0"/>
              <a:t>与</a:t>
            </a:r>
            <a:r>
              <a:rPr lang="en-US" altLang="zh-CN" sz="1100" i="0" dirty="0"/>
              <a:t>SAMME</a:t>
            </a:r>
            <a:r>
              <a:rPr lang="zh-CN" altLang="zh-CN" sz="1100" i="0" dirty="0"/>
              <a:t>在多个类别数上</a:t>
            </a:r>
            <a:r>
              <a:rPr lang="zh-CN" altLang="zh-CN" sz="1100" i="0" dirty="0" smtClean="0"/>
              <a:t>的</a:t>
            </a:r>
            <a:r>
              <a:rPr lang="zh-CN" altLang="en-US" sz="1100" i="0" dirty="0"/>
              <a:t>精度</a:t>
            </a:r>
            <a:r>
              <a:rPr lang="zh-CN" altLang="zh-CN" sz="1100" i="0" dirty="0" smtClean="0"/>
              <a:t>比较</a:t>
            </a:r>
            <a:endParaRPr lang="zh-CN" altLang="zh-CN" sz="1100" i="0" dirty="0"/>
          </a:p>
        </p:txBody>
      </p:sp>
      <p:pic>
        <p:nvPicPr>
          <p:cNvPr id="10" name="图片 9" descr="C:\Users\zxw\Desktop\论文新图片\demo_twogrid_REAL_4_classes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2420888"/>
            <a:ext cx="5050827" cy="275640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>
            <a:off x="194851" y="539788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zh-CN" sz="1100" i="0" dirty="0" smtClean="0"/>
              <a:t>高斯</a:t>
            </a:r>
            <a:r>
              <a:rPr lang="zh-CN" altLang="zh-CN" sz="1100" i="0" dirty="0"/>
              <a:t>集上</a:t>
            </a:r>
            <a:r>
              <a:rPr lang="en-US" altLang="zh-CN" sz="1100" i="0" dirty="0" err="1"/>
              <a:t>AdaBoost</a:t>
            </a:r>
            <a:r>
              <a:rPr lang="en-US" altLang="zh-CN" sz="1100" i="0" dirty="0"/>
              <a:t> Belief</a:t>
            </a:r>
            <a:r>
              <a:rPr lang="zh-CN" altLang="zh-CN" sz="1100" i="0" dirty="0"/>
              <a:t>与</a:t>
            </a:r>
            <a:r>
              <a:rPr lang="en-US" altLang="zh-CN" sz="1100" i="0" dirty="0" err="1"/>
              <a:t>AdaBoost</a:t>
            </a:r>
            <a:r>
              <a:rPr lang="en-US" altLang="zh-CN" sz="1100" i="0" dirty="0"/>
              <a:t> SAMME</a:t>
            </a:r>
            <a:r>
              <a:rPr lang="zh-CN" altLang="zh-CN" sz="1100" i="0" dirty="0"/>
              <a:t>对比（总样本数</a:t>
            </a:r>
            <a:r>
              <a:rPr lang="en-US" altLang="zh-CN" sz="1100" i="0" dirty="0"/>
              <a:t>10000</a:t>
            </a:r>
            <a:r>
              <a:rPr lang="zh-CN" altLang="zh-CN" sz="1100" i="0" dirty="0"/>
              <a:t>，总类别数</a:t>
            </a:r>
            <a:r>
              <a:rPr lang="en-US" altLang="zh-CN" sz="1100" i="0" dirty="0"/>
              <a:t>4</a:t>
            </a:r>
            <a:r>
              <a:rPr lang="zh-CN" altLang="zh-CN" sz="1100" i="0" dirty="0"/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395536" y="1268760"/>
            <a:ext cx="76049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kern="0" dirty="0" smtClean="0">
                <a:solidFill>
                  <a:srgbClr val="000099"/>
                </a:solidFill>
              </a:rPr>
              <a:t>1. 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高斯集上，改进算法较原算法约有</a:t>
            </a:r>
            <a:r>
              <a:rPr lang="en-US" altLang="zh-CN" b="1" i="0" kern="0" dirty="0" smtClean="0">
                <a:solidFill>
                  <a:srgbClr val="000099"/>
                </a:solidFill>
              </a:rPr>
              <a:t>10%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预测精度提高</a:t>
            </a:r>
            <a:endParaRPr lang="zh-CN" altLang="en-US" b="1" i="0" kern="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1567" name="Equation" r:id="rId3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12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研究成果：</a:t>
            </a:r>
            <a:r>
              <a:rPr lang="en-US" altLang="zh-CN" sz="3200" b="1" i="0" dirty="0" smtClean="0">
                <a:solidFill>
                  <a:srgbClr val="660066"/>
                </a:solidFill>
                <a:cs typeface="+mn-cs"/>
              </a:rPr>
              <a:t>UCI</a:t>
            </a: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标准数据集实验结果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12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97761" y="513574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100" i="0" dirty="0" err="1" smtClean="0"/>
              <a:t>AdaBoost</a:t>
            </a:r>
            <a:r>
              <a:rPr lang="en-US" altLang="zh-CN" sz="1100" i="0" dirty="0" smtClean="0"/>
              <a:t> </a:t>
            </a:r>
            <a:r>
              <a:rPr lang="en-US" altLang="zh-CN" sz="1100" i="0" dirty="0"/>
              <a:t>Belief </a:t>
            </a:r>
            <a:r>
              <a:rPr lang="zh-CN" altLang="zh-CN" sz="1100" i="0" dirty="0"/>
              <a:t>连续型算法在</a:t>
            </a:r>
            <a:r>
              <a:rPr lang="en-US" altLang="zh-CN" sz="1100" i="0" dirty="0"/>
              <a:t>UCI Vowel</a:t>
            </a:r>
            <a:r>
              <a:rPr lang="zh-CN" altLang="zh-CN" sz="1100" i="0" dirty="0"/>
              <a:t>集上的效果</a:t>
            </a:r>
          </a:p>
        </p:txBody>
      </p:sp>
      <p:sp>
        <p:nvSpPr>
          <p:cNvPr id="5" name="矩形 4"/>
          <p:cNvSpPr/>
          <p:nvPr/>
        </p:nvSpPr>
        <p:spPr>
          <a:xfrm>
            <a:off x="395536" y="1268760"/>
            <a:ext cx="6008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kern="0" dirty="0" smtClean="0">
                <a:solidFill>
                  <a:srgbClr val="000099"/>
                </a:solidFill>
              </a:rPr>
              <a:t>2. UCI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集上保持较原有算法低的预测错误率</a:t>
            </a:r>
            <a:endParaRPr lang="zh-CN" altLang="en-US" b="1" i="0" kern="0" dirty="0">
              <a:solidFill>
                <a:srgbClr val="000099"/>
              </a:solidFill>
            </a:endParaRPr>
          </a:p>
        </p:txBody>
      </p:sp>
      <p:pic>
        <p:nvPicPr>
          <p:cNvPr id="12" name="图片 11" descr="\\Vboxsvr\文档\demo_letter_NEW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60" y="1664210"/>
            <a:ext cx="4152900" cy="347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图片 13" descr="\\Vboxsvr\文档\demo_Vowel_NEW.png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730424"/>
            <a:ext cx="5616624" cy="340531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矩形 3"/>
          <p:cNvSpPr/>
          <p:nvPr/>
        </p:nvSpPr>
        <p:spPr>
          <a:xfrm>
            <a:off x="117475" y="513893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1100" i="0" dirty="0" err="1" smtClean="0"/>
              <a:t>AdaBoost</a:t>
            </a:r>
            <a:r>
              <a:rPr lang="en-US" altLang="zh-CN" sz="1100" i="0" dirty="0" smtClean="0"/>
              <a:t> </a:t>
            </a:r>
            <a:r>
              <a:rPr lang="en-US" altLang="zh-CN" sz="1100" i="0" dirty="0"/>
              <a:t>Belief </a:t>
            </a:r>
            <a:r>
              <a:rPr lang="zh-CN" altLang="zh-CN" sz="1100" i="0" dirty="0"/>
              <a:t>离散算法在</a:t>
            </a:r>
            <a:r>
              <a:rPr lang="en-US" altLang="zh-CN" sz="1100" i="0" dirty="0"/>
              <a:t>UCI Letter</a:t>
            </a:r>
            <a:r>
              <a:rPr lang="zh-CN" altLang="zh-CN" sz="1100" i="0" dirty="0"/>
              <a:t>集上的效果</a:t>
            </a:r>
          </a:p>
        </p:txBody>
      </p:sp>
    </p:spTree>
    <p:extLst>
      <p:ext uri="{BB962C8B-B14F-4D97-AF65-F5344CB8AC3E}">
        <p14:creationId xmlns="" xmlns:p14="http://schemas.microsoft.com/office/powerpoint/2010/main" val="3329651698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\\Vboxsvr\文档\kdd99demo002_8c_.02step_1.0bias.pn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453" y="1196752"/>
            <a:ext cx="6758891" cy="48778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2592" name="Equation" r:id="rId4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13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研究成果：</a:t>
            </a:r>
            <a:r>
              <a:rPr lang="en-US" altLang="zh-CN" sz="3200" b="1" i="0" dirty="0" smtClean="0">
                <a:solidFill>
                  <a:srgbClr val="660066"/>
                </a:solidFill>
                <a:cs typeface="+mn-cs"/>
              </a:rPr>
              <a:t> KDD’99</a:t>
            </a: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数据实验结果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13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95536" y="1124744"/>
            <a:ext cx="76193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kern="0" dirty="0" smtClean="0">
                <a:solidFill>
                  <a:srgbClr val="000099"/>
                </a:solidFill>
              </a:rPr>
              <a:t>3. 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应用于入侵检测</a:t>
            </a:r>
            <a:r>
              <a:rPr lang="en-US" altLang="zh-CN" b="1" i="0" kern="0" dirty="0" smtClean="0">
                <a:solidFill>
                  <a:srgbClr val="000099"/>
                </a:solidFill>
              </a:rPr>
              <a:t>KDD’99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数据集上</a:t>
            </a:r>
            <a:r>
              <a:rPr lang="en-US" altLang="zh-CN" b="1" i="0" kern="0" dirty="0" smtClean="0">
                <a:solidFill>
                  <a:srgbClr val="000099"/>
                </a:solidFill>
              </a:rPr>
              <a:t>, 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总体预测精度较高</a:t>
            </a:r>
            <a:endParaRPr lang="zh-CN" altLang="en-US" b="1" i="0" kern="0" dirty="0">
              <a:solidFill>
                <a:srgbClr val="000099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691680" y="6057747"/>
            <a:ext cx="52565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100" i="0" dirty="0" err="1" smtClean="0"/>
              <a:t>AdaBoost</a:t>
            </a:r>
            <a:r>
              <a:rPr lang="en-US" altLang="zh-CN" sz="1100" i="0" dirty="0" smtClean="0"/>
              <a:t> </a:t>
            </a:r>
            <a:r>
              <a:rPr lang="en-US" altLang="zh-CN" sz="1100" i="0" dirty="0"/>
              <a:t>Belief</a:t>
            </a:r>
            <a:r>
              <a:rPr lang="zh-CN" altLang="zh-CN" sz="1100" i="0" dirty="0"/>
              <a:t>与</a:t>
            </a:r>
            <a:r>
              <a:rPr lang="en-US" altLang="zh-CN" sz="1100" i="0" dirty="0" err="1"/>
              <a:t>AdaBoost</a:t>
            </a:r>
            <a:r>
              <a:rPr lang="en-US" altLang="zh-CN" sz="1100" i="0" dirty="0"/>
              <a:t> SAMME</a:t>
            </a:r>
            <a:r>
              <a:rPr lang="zh-CN" altLang="zh-CN" sz="1100" i="0" dirty="0"/>
              <a:t>在</a:t>
            </a:r>
            <a:r>
              <a:rPr lang="en-US" altLang="zh-CN" sz="1100" i="0" dirty="0"/>
              <a:t>KDD CUP 99</a:t>
            </a:r>
            <a:r>
              <a:rPr lang="zh-CN" altLang="zh-CN" sz="1100" i="0" dirty="0"/>
              <a:t>测试集上的表现，步长</a:t>
            </a:r>
            <a:r>
              <a:rPr lang="en-US" altLang="zh-CN" sz="1100" i="0" dirty="0"/>
              <a:t>0.02</a:t>
            </a:r>
            <a:endParaRPr lang="zh-CN" altLang="zh-CN" sz="1100" i="0" dirty="0"/>
          </a:p>
        </p:txBody>
      </p:sp>
    </p:spTree>
    <p:extLst>
      <p:ext uri="{BB962C8B-B14F-4D97-AF65-F5344CB8AC3E}">
        <p14:creationId xmlns="" xmlns:p14="http://schemas.microsoft.com/office/powerpoint/2010/main" val="3088202629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5637" name="Equation" r:id="rId3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14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研究成果：</a:t>
            </a:r>
            <a:r>
              <a:rPr lang="en-US" altLang="zh-CN" sz="3200" b="1" i="0" dirty="0" smtClean="0">
                <a:solidFill>
                  <a:srgbClr val="660066"/>
                </a:solidFill>
              </a:rPr>
              <a:t>KDD’99</a:t>
            </a:r>
            <a:r>
              <a:rPr lang="zh-CN" altLang="en-US" sz="3200" b="1" i="0" dirty="0" smtClean="0">
                <a:solidFill>
                  <a:srgbClr val="660066"/>
                </a:solidFill>
              </a:rPr>
              <a:t>数据实验结果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14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375455" y="1268760"/>
            <a:ext cx="853791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i="0" kern="0" dirty="0" smtClean="0">
                <a:solidFill>
                  <a:srgbClr val="000099"/>
                </a:solidFill>
              </a:rPr>
              <a:t>应用于入侵检测</a:t>
            </a:r>
            <a:r>
              <a:rPr lang="en-US" altLang="zh-CN" b="1" i="0" kern="0" dirty="0" smtClean="0">
                <a:solidFill>
                  <a:srgbClr val="000099"/>
                </a:solidFill>
              </a:rPr>
              <a:t>KDD’99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数据集上。</a:t>
            </a:r>
            <a:endParaRPr lang="en-US" altLang="zh-CN" b="1" i="0" kern="0" dirty="0" smtClean="0">
              <a:solidFill>
                <a:srgbClr val="000099"/>
              </a:solidFill>
            </a:endParaRPr>
          </a:p>
          <a:p>
            <a:r>
              <a:rPr lang="zh-CN" altLang="en-US" b="1" i="0" kern="0" dirty="0">
                <a:solidFill>
                  <a:srgbClr val="000099"/>
                </a:solidFill>
              </a:rPr>
              <a:t>通过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测试集的混淆矩阵比较，证明改进算法有效地调整了模型</a:t>
            </a:r>
            <a:endParaRPr lang="en-US" altLang="zh-CN" b="1" i="0" kern="0" dirty="0" smtClean="0">
              <a:solidFill>
                <a:srgbClr val="000099"/>
              </a:solidFill>
            </a:endParaRPr>
          </a:p>
          <a:p>
            <a:r>
              <a:rPr lang="zh-CN" altLang="en-US" b="1" i="0" kern="0" dirty="0" smtClean="0">
                <a:solidFill>
                  <a:srgbClr val="000099"/>
                </a:solidFill>
              </a:rPr>
              <a:t>预测边界，使得数量较多的入侵具有明显较低错分率</a:t>
            </a:r>
            <a:endParaRPr lang="zh-CN" altLang="en-US" b="1" i="0" kern="0" dirty="0">
              <a:solidFill>
                <a:srgbClr val="000099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76588753"/>
              </p:ext>
            </p:extLst>
          </p:nvPr>
        </p:nvGraphicFramePr>
        <p:xfrm>
          <a:off x="1115616" y="2932218"/>
          <a:ext cx="6552728" cy="20809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1214216"/>
                <a:gridCol w="1697148"/>
                <a:gridCol w="1697148"/>
              </a:tblGrid>
              <a:tr h="1224136">
                <a:tc>
                  <a:txBody>
                    <a:bodyPr/>
                    <a:lstStyle/>
                    <a:p>
                      <a:pPr indent="600075" algn="just"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zh-CN" sz="2000" kern="100" dirty="0" smtClean="0">
                          <a:effectLst/>
                        </a:rPr>
                        <a:t>测试</a:t>
                      </a:r>
                      <a:r>
                        <a:rPr lang="zh-CN" altLang="en-US" sz="2000" kern="100" dirty="0" smtClean="0">
                          <a:effectLst/>
                        </a:rPr>
                        <a:t>结果</a:t>
                      </a:r>
                      <a:endParaRPr lang="en-US" altLang="zh-CN" sz="2000" kern="100" dirty="0" smtClean="0">
                        <a:effectLst/>
                      </a:endParaRPr>
                    </a:p>
                    <a:p>
                      <a:pPr indent="600075" algn="just"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endParaRPr lang="en-US" altLang="zh-CN" sz="1600" kern="100" dirty="0" smtClean="0">
                        <a:effectLst/>
                      </a:endParaRPr>
                    </a:p>
                    <a:p>
                      <a:pPr indent="600075" algn="just">
                        <a:spcAft>
                          <a:spcPts val="0"/>
                        </a:spcAft>
                        <a:tabLst>
                          <a:tab pos="933450" algn="l"/>
                        </a:tabLst>
                      </a:pPr>
                      <a:r>
                        <a:rPr lang="en-US" altLang="zh-CN" sz="1600" kern="100" baseline="0" dirty="0" smtClean="0">
                          <a:effectLst/>
                        </a:rPr>
                        <a:t>                        </a:t>
                      </a:r>
                      <a:r>
                        <a:rPr lang="zh-CN" sz="2000" kern="100" dirty="0" smtClean="0">
                          <a:effectLst/>
                        </a:rPr>
                        <a:t>算法</a:t>
                      </a:r>
                      <a:r>
                        <a:rPr lang="en-US" sz="2400" kern="100" dirty="0" smtClean="0">
                          <a:effectLst/>
                        </a:rPr>
                        <a:t> </a:t>
                      </a:r>
                      <a:r>
                        <a:rPr lang="en-US" sz="1800" kern="100" dirty="0" smtClean="0">
                          <a:effectLst/>
                        </a:rPr>
                        <a:t>     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数量较多的入侵错被分为数量稀少的入侵个数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effectLst/>
                        </a:rPr>
                        <a:t>数量稀少的入侵被错分为数量较多的入侵个数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altLang="en-US" sz="1800" kern="100" dirty="0" smtClean="0">
                          <a:effectLst/>
                          <a:latin typeface="Times New Roman"/>
                          <a:ea typeface="宋体"/>
                        </a:rPr>
                        <a:t>总体测试集分类错误数</a:t>
                      </a:r>
                      <a:endParaRPr lang="zh-CN" sz="18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</a:tr>
              <a:tr h="428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AdaBoost Belief</a:t>
                      </a:r>
                      <a:endParaRPr lang="zh-CN" sz="1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41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137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178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428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AdaBoost SAMME</a:t>
                      </a:r>
                      <a:endParaRPr lang="zh-CN" sz="12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70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116</a:t>
                      </a:r>
                      <a:endParaRPr lang="zh-CN" sz="12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600" kern="1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</a:t>
                      </a:r>
                      <a:endParaRPr lang="zh-CN" sz="1600" kern="1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11" name="AutoShape 105"/>
          <p:cNvCxnSpPr>
            <a:cxnSpLocks noChangeShapeType="1"/>
          </p:cNvCxnSpPr>
          <p:nvPr/>
        </p:nvCxnSpPr>
        <p:spPr bwMode="auto">
          <a:xfrm>
            <a:off x="1142976" y="2928934"/>
            <a:ext cx="1857388" cy="1143008"/>
          </a:xfrm>
          <a:prstGeom prst="straightConnector1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="" xmlns:p14="http://schemas.microsoft.com/office/powerpoint/2010/main" val="357317536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3613" name="Equation" r:id="rId3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15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研究成果：可变步长优化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15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1835696" y="5759678"/>
            <a:ext cx="525658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100" i="0" dirty="0" smtClean="0"/>
              <a:t>带有</a:t>
            </a:r>
            <a:r>
              <a:rPr lang="zh-CN" altLang="en-US" sz="1100" i="0" dirty="0"/>
              <a:t>收缩步长策略的</a:t>
            </a:r>
            <a:r>
              <a:rPr lang="en-US" altLang="zh-CN" sz="1100" i="0" dirty="0" err="1"/>
              <a:t>AdaBoost</a:t>
            </a:r>
            <a:r>
              <a:rPr lang="en-US" altLang="zh-CN" sz="1100" i="0" dirty="0"/>
              <a:t> SAMME</a:t>
            </a:r>
            <a:r>
              <a:rPr lang="zh-CN" altLang="en-US" sz="1100" i="0" dirty="0"/>
              <a:t>与传统</a:t>
            </a:r>
            <a:r>
              <a:rPr lang="en-US" altLang="zh-CN" sz="1100" i="0" dirty="0" err="1"/>
              <a:t>AdaBoost</a:t>
            </a:r>
            <a:r>
              <a:rPr lang="en-US" altLang="zh-CN" sz="1100" i="0" dirty="0"/>
              <a:t> SAMME</a:t>
            </a:r>
            <a:r>
              <a:rPr lang="zh-CN" altLang="en-US" sz="1100" i="0" dirty="0"/>
              <a:t>在测试集上的</a:t>
            </a:r>
            <a:r>
              <a:rPr lang="zh-CN" altLang="en-US" sz="1100" i="0" dirty="0" smtClean="0"/>
              <a:t>表现</a:t>
            </a:r>
            <a:endParaRPr lang="zh-CN" altLang="zh-CN" sz="1100" i="0" dirty="0"/>
          </a:p>
        </p:txBody>
      </p:sp>
      <p:pic>
        <p:nvPicPr>
          <p:cNvPr id="10" name="图片 9" descr="\\Vboxsvr\文档\shrinkage_demo_v2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118100" cy="428117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矩形 4"/>
          <p:cNvSpPr/>
          <p:nvPr/>
        </p:nvSpPr>
        <p:spPr>
          <a:xfrm>
            <a:off x="251520" y="1268760"/>
            <a:ext cx="79303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i="0" kern="0" dirty="0" smtClean="0">
                <a:solidFill>
                  <a:srgbClr val="000099"/>
                </a:solidFill>
              </a:rPr>
              <a:t>4. 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实验表明采用可变步长能够优化多类</a:t>
            </a:r>
            <a:r>
              <a:rPr lang="en-US" altLang="zh-CN" b="1" i="0" kern="0" dirty="0" err="1" smtClean="0">
                <a:solidFill>
                  <a:srgbClr val="000099"/>
                </a:solidFill>
              </a:rPr>
              <a:t>AdaBoost</a:t>
            </a:r>
            <a:r>
              <a:rPr lang="zh-CN" altLang="en-US" b="1" i="0" kern="0" dirty="0" smtClean="0">
                <a:solidFill>
                  <a:srgbClr val="000099"/>
                </a:solidFill>
              </a:rPr>
              <a:t>预测精度</a:t>
            </a:r>
            <a:endParaRPr lang="zh-CN" altLang="en-US" b="1" i="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2849104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4636" name="Equation" r:id="rId3" imgW="304536" imgH="152268" progId="">
              <p:embed/>
            </p:oleObj>
          </a:graphicData>
        </a:graphic>
      </p:graphicFrame>
      <p:sp>
        <p:nvSpPr>
          <p:cNvPr id="10243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2A07B4B7-A9DE-4D3F-8715-77D716EFDF6A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16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17475" y="279400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方正姚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研究成果</a:t>
            </a:r>
            <a:r>
              <a:rPr lang="en-US" altLang="zh-CN" sz="3200" b="1" i="0" dirty="0" smtClean="0">
                <a:solidFill>
                  <a:srgbClr val="660066"/>
                </a:solidFill>
                <a:cs typeface="+mn-cs"/>
              </a:rPr>
              <a:t>:</a:t>
            </a:r>
            <a:r>
              <a:rPr lang="zh-CN" altLang="en-US" sz="3200" b="1" i="0" dirty="0" smtClean="0">
                <a:solidFill>
                  <a:srgbClr val="660066"/>
                </a:solidFill>
                <a:cs typeface="+mn-cs"/>
              </a:rPr>
              <a:t>结论</a:t>
            </a:r>
            <a:endParaRPr lang="zh-CN" altLang="en-US" sz="3200" b="1" i="0" dirty="0">
              <a:solidFill>
                <a:srgbClr val="660066"/>
              </a:solidFill>
              <a:cs typeface="+mn-cs"/>
            </a:endParaRPr>
          </a:p>
        </p:txBody>
      </p:sp>
      <p:sp>
        <p:nvSpPr>
          <p:cNvPr id="22" name="灯片编号占位符 4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B62B7A19-8C4E-45E9-9905-4BAAF244175E}" type="slidenum">
              <a:rPr lang="en-US" altLang="zh-CN" sz="1800" i="0" kern="0" smtClean="0">
                <a:solidFill>
                  <a:srgbClr val="FFFFF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altLang="zh-CN" sz="1800" i="0" kern="0" smtClean="0">
              <a:solidFill>
                <a:srgbClr val="FFFFFF"/>
              </a:solidFill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4881BBD-20AB-4779-83BB-1BEC9DD6FFA1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16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14282" y="1500174"/>
            <a:ext cx="8353052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 smtClean="0">
                <a:solidFill>
                  <a:srgbClr val="404040"/>
                </a:solidFill>
              </a:rPr>
              <a:t>1. 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在多类集成学习中关注</a:t>
            </a:r>
            <a:r>
              <a:rPr lang="zh-CN" altLang="en-US" b="1" i="0" kern="0" dirty="0">
                <a:solidFill>
                  <a:srgbClr val="0000FF"/>
                </a:solidFill>
              </a:rPr>
              <a:t>类别间的权重</a:t>
            </a:r>
            <a:r>
              <a:rPr lang="zh-CN" altLang="en-US" b="1" i="0" kern="0" dirty="0" smtClean="0">
                <a:solidFill>
                  <a:srgbClr val="0000FF"/>
                </a:solidFill>
              </a:rPr>
              <a:t>差异</a:t>
            </a:r>
            <a:r>
              <a:rPr lang="zh-CN" altLang="en-US" b="1" i="0" kern="0" dirty="0">
                <a:solidFill>
                  <a:srgbClr val="404040"/>
                </a:solidFill>
              </a:rPr>
              <a:t>，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可以有效改善模型训练后的类别预测精度，提高总体泛化能力</a:t>
            </a:r>
            <a:endParaRPr lang="en-US" altLang="zh-CN" b="1" i="0" kern="0" dirty="0" smtClean="0">
              <a:solidFill>
                <a:srgbClr val="404040"/>
              </a:solidFill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 smtClean="0">
                <a:solidFill>
                  <a:srgbClr val="404040"/>
                </a:solidFill>
              </a:rPr>
              <a:t>2. 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结合</a:t>
            </a:r>
            <a:r>
              <a:rPr lang="zh-CN" altLang="en-US" b="1" i="0" kern="0" dirty="0">
                <a:solidFill>
                  <a:srgbClr val="404040"/>
                </a:solidFill>
              </a:rPr>
              <a:t>类别权重的多类集成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学习可</a:t>
            </a:r>
            <a:r>
              <a:rPr lang="zh-CN" altLang="en-US" b="1" i="0" kern="0" dirty="0" smtClean="0">
                <a:solidFill>
                  <a:srgbClr val="0000FF"/>
                </a:solidFill>
              </a:rPr>
              <a:t>应用</a:t>
            </a:r>
            <a:r>
              <a:rPr lang="zh-CN" altLang="en-US" b="1" i="0" kern="0" dirty="0">
                <a:solidFill>
                  <a:srgbClr val="0000FF"/>
                </a:solidFill>
              </a:rPr>
              <a:t>到入侵检测</a:t>
            </a:r>
            <a:r>
              <a:rPr lang="zh-CN" altLang="en-US" b="1" i="0" kern="0" dirty="0">
                <a:solidFill>
                  <a:srgbClr val="404040"/>
                </a:solidFill>
              </a:rPr>
              <a:t>的多类预测分类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问题，改善预测边界</a:t>
            </a:r>
            <a:endParaRPr lang="en-US" altLang="zh-CN" b="1" i="0" kern="0" dirty="0">
              <a:solidFill>
                <a:srgbClr val="404040"/>
              </a:solidFill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 smtClean="0">
                <a:solidFill>
                  <a:srgbClr val="404040"/>
                </a:solidFill>
              </a:rPr>
              <a:t>3. 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把</a:t>
            </a:r>
            <a:r>
              <a:rPr lang="zh-CN" altLang="en-US" b="1" i="0" kern="0" dirty="0" smtClean="0">
                <a:solidFill>
                  <a:srgbClr val="0000FF"/>
                </a:solidFill>
              </a:rPr>
              <a:t>可变步长</a:t>
            </a:r>
            <a:r>
              <a:rPr lang="zh-CN" altLang="en-US" b="1" i="0" kern="0" dirty="0">
                <a:solidFill>
                  <a:srgbClr val="0000FF"/>
                </a:solidFill>
              </a:rPr>
              <a:t>策略</a:t>
            </a:r>
            <a:r>
              <a:rPr lang="zh-CN" altLang="en-US" b="1" i="0" kern="0" dirty="0">
                <a:solidFill>
                  <a:srgbClr val="404040"/>
                </a:solidFill>
              </a:rPr>
              <a:t>应用到多类集成学习问题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中，可优化总体预测精度</a:t>
            </a:r>
            <a:endParaRPr lang="en-US" b="1" i="0" kern="0" dirty="0">
              <a:solidFill>
                <a:srgbClr val="404040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romanLcParenR" startAt="2"/>
              <a:defRPr/>
            </a:pPr>
            <a:endParaRPr lang="en-US" sz="2800" b="1" i="0" kern="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36961785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79388" y="260350"/>
            <a:ext cx="5832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</a:t>
            </a:r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背景：总览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4099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4280" name="Equation" r:id="rId3" imgW="304536" imgH="152268" progId="">
              <p:embed/>
            </p:oleObj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465E89-02DB-4B42-AF47-1B27ED1D362D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83" y="1493490"/>
            <a:ext cx="81724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 smtClean="0">
                <a:solidFill>
                  <a:srgbClr val="404040"/>
                </a:solidFill>
              </a:rPr>
              <a:t>        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机器学习</a:t>
            </a:r>
            <a:r>
              <a:rPr lang="zh-CN" altLang="en-US" b="1" i="0" kern="0" dirty="0">
                <a:solidFill>
                  <a:srgbClr val="404040"/>
                </a:solidFill>
              </a:rPr>
              <a:t>方法在生产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、生活和科研中</a:t>
            </a:r>
            <a:r>
              <a:rPr lang="zh-CN" altLang="en-US" b="1" i="0" kern="0" dirty="0">
                <a:solidFill>
                  <a:srgbClr val="404040"/>
                </a:solidFill>
              </a:rPr>
              <a:t>有着广泛应用，而集成学习则是机器学习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的热门方向之一。</a:t>
            </a:r>
            <a:endParaRPr lang="en-US" altLang="zh-CN" b="1" i="0" kern="0" dirty="0" smtClean="0">
              <a:solidFill>
                <a:srgbClr val="404040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>
                <a:solidFill>
                  <a:srgbClr val="404040"/>
                </a:solidFill>
              </a:rPr>
              <a:t> </a:t>
            </a:r>
            <a:r>
              <a:rPr lang="en-US" altLang="zh-CN" b="1" i="0" kern="0" dirty="0" smtClean="0">
                <a:solidFill>
                  <a:srgbClr val="404040"/>
                </a:solidFill>
              </a:rPr>
              <a:t>       </a:t>
            </a:r>
            <a:r>
              <a:rPr lang="zh-CN" altLang="en-US" b="1" i="0" kern="0" dirty="0" smtClean="0">
                <a:solidFill>
                  <a:srgbClr val="FF0000"/>
                </a:solidFill>
              </a:rPr>
              <a:t>集成</a:t>
            </a:r>
            <a:r>
              <a:rPr lang="zh-CN" altLang="en-US" b="1" i="0" kern="0" dirty="0">
                <a:solidFill>
                  <a:srgbClr val="FF0000"/>
                </a:solidFill>
              </a:rPr>
              <a:t>学习</a:t>
            </a:r>
            <a:r>
              <a:rPr lang="zh-CN" altLang="en-US" b="1" i="0" kern="0" dirty="0">
                <a:solidFill>
                  <a:srgbClr val="404040"/>
                </a:solidFill>
              </a:rPr>
              <a:t>是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使用一系列学习</a:t>
            </a:r>
            <a:r>
              <a:rPr lang="zh-CN" altLang="en-US" b="1" i="0" kern="0" dirty="0">
                <a:solidFill>
                  <a:srgbClr val="404040"/>
                </a:solidFill>
              </a:rPr>
              <a:t>器进行学习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，以某种</a:t>
            </a:r>
            <a:r>
              <a:rPr lang="zh-CN" altLang="en-US" b="1" i="0" kern="0" dirty="0">
                <a:solidFill>
                  <a:srgbClr val="404040"/>
                </a:solidFill>
              </a:rPr>
              <a:t>规则把各个学习结果进行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整合，从而</a:t>
            </a:r>
            <a:r>
              <a:rPr lang="zh-CN" altLang="en-US" b="1" i="0" kern="0" dirty="0">
                <a:solidFill>
                  <a:srgbClr val="FF0000"/>
                </a:solidFill>
              </a:rPr>
              <a:t>获得</a:t>
            </a:r>
            <a:r>
              <a:rPr lang="zh-CN" altLang="en-US" b="1" i="0" kern="0" dirty="0" smtClean="0">
                <a:solidFill>
                  <a:srgbClr val="FF0000"/>
                </a:solidFill>
              </a:rPr>
              <a:t>比基学习器有更好学习效果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的</a:t>
            </a:r>
            <a:r>
              <a:rPr lang="zh-CN" altLang="en-US" b="1" i="0" kern="0" dirty="0" smtClean="0">
                <a:solidFill>
                  <a:srgbClr val="FF0000"/>
                </a:solidFill>
              </a:rPr>
              <a:t>集成学习器</a:t>
            </a:r>
            <a:r>
              <a:rPr lang="zh-CN" altLang="en-US" b="1" i="0" kern="0" dirty="0" smtClean="0">
                <a:solidFill>
                  <a:srgbClr val="404040"/>
                </a:solidFill>
              </a:rPr>
              <a:t>。</a:t>
            </a:r>
            <a:endParaRPr lang="en-US" altLang="zh-CN" b="1" i="0" kern="0" dirty="0" smtClean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CN" b="1" i="0" kern="0" dirty="0">
              <a:solidFill>
                <a:srgbClr val="404040"/>
              </a:solidFill>
            </a:endParaRPr>
          </a:p>
        </p:txBody>
      </p:sp>
    </p:spTree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79388" y="260350"/>
            <a:ext cx="6392876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</a:t>
            </a:r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背景：集成学习图例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4099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18558" name="Equation" r:id="rId3" imgW="304536" imgH="152268" progId="">
              <p:embed/>
            </p:oleObj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465E89-02DB-4B42-AF47-1B27ED1D362D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pic>
        <p:nvPicPr>
          <p:cNvPr id="6" name="Picture 6" descr="http://www.scholarpedia.org/w/images/thumb/8/82/Combining_classifiers2.jpg/450px-Combining_classifiers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62" y="1179071"/>
            <a:ext cx="7917460" cy="5678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6357950" y="6072206"/>
            <a:ext cx="1800200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1400" b="1" i="0" kern="0" dirty="0" smtClean="0">
                <a:solidFill>
                  <a:srgbClr val="000099"/>
                </a:solidFill>
              </a:rPr>
              <a:t>该图片来自维基百科</a:t>
            </a:r>
            <a:endParaRPr lang="zh-CN" altLang="en-US" sz="1400" b="1" i="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883628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B82A4D-C35B-4F7B-A9B9-045D44807E6E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灯片编号占位符 2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4A44C178-C4D7-450D-84A8-F5C744EBA4AC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4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124" y="44450"/>
            <a:ext cx="83693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800" b="1" i="0" dirty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</a:t>
            </a:r>
            <a:r>
              <a:rPr lang="zh-CN" altLang="en-US" sz="28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现状</a:t>
            </a:r>
            <a:endParaRPr lang="zh-CN" altLang="en-US" sz="28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sp>
        <p:nvSpPr>
          <p:cNvPr id="13" name="矩形 1"/>
          <p:cNvSpPr>
            <a:spLocks noChangeArrowheads="1"/>
          </p:cNvSpPr>
          <p:nvPr/>
        </p:nvSpPr>
        <p:spPr bwMode="auto">
          <a:xfrm>
            <a:off x="1115616" y="1196752"/>
            <a:ext cx="8910931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i="0" kern="0" dirty="0" smtClean="0">
                <a:solidFill>
                  <a:srgbClr val="FF0000"/>
                </a:solidFill>
              </a:rPr>
              <a:t>二类集成学习已有较成熟理论基础。多类集成理论基于二类集成。</a:t>
            </a:r>
            <a:endParaRPr lang="zh-CN" altLang="en-US" sz="2000" b="1" i="0" kern="0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kern="0" dirty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kern="0" dirty="0">
              <a:solidFill>
                <a:srgbClr val="404040"/>
              </a:solidFill>
            </a:endParaRPr>
          </a:p>
        </p:txBody>
      </p:sp>
      <p:sp>
        <p:nvSpPr>
          <p:cNvPr id="14" name="矩形 1"/>
          <p:cNvSpPr>
            <a:spLocks noChangeArrowheads="1"/>
          </p:cNvSpPr>
          <p:nvPr/>
        </p:nvSpPr>
        <p:spPr bwMode="auto">
          <a:xfrm>
            <a:off x="106933" y="2393486"/>
            <a:ext cx="1080691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i="0" kern="0" dirty="0" smtClean="0">
                <a:solidFill>
                  <a:srgbClr val="000099"/>
                </a:solidFill>
              </a:rPr>
              <a:t>理论丰富</a:t>
            </a:r>
            <a:endParaRPr lang="en-US" altLang="zh-CN" b="1" i="0" kern="0" dirty="0" smtClean="0">
              <a:solidFill>
                <a:srgbClr val="000099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romanLcParenR"/>
              <a:defRPr/>
            </a:pPr>
            <a:endParaRPr lang="en-US" altLang="zh-CN" b="1" i="0" kern="0" dirty="0" smtClean="0">
              <a:solidFill>
                <a:srgbClr val="404040"/>
              </a:solidFill>
            </a:endParaRPr>
          </a:p>
        </p:txBody>
      </p:sp>
      <p:sp>
        <p:nvSpPr>
          <p:cNvPr id="15" name="矩形 1"/>
          <p:cNvSpPr>
            <a:spLocks noChangeArrowheads="1"/>
          </p:cNvSpPr>
          <p:nvPr/>
        </p:nvSpPr>
        <p:spPr bwMode="auto">
          <a:xfrm>
            <a:off x="112786" y="5517232"/>
            <a:ext cx="8181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i="0" kern="0" dirty="0" smtClean="0">
                <a:solidFill>
                  <a:srgbClr val="000099"/>
                </a:solidFill>
              </a:rPr>
              <a:t>应用</a:t>
            </a:r>
            <a:endParaRPr lang="en-US" altLang="zh-CN" b="1" i="0" kern="0" dirty="0" smtClean="0">
              <a:solidFill>
                <a:srgbClr val="000099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b="1" i="0" kern="0" dirty="0">
                <a:solidFill>
                  <a:srgbClr val="000099"/>
                </a:solidFill>
              </a:rPr>
              <a:t>广泛</a:t>
            </a:r>
            <a:endParaRPr lang="en-US" altLang="zh-CN" b="1" i="0" kern="0" dirty="0" smtClean="0">
              <a:solidFill>
                <a:srgbClr val="000099"/>
              </a:solidFill>
            </a:endParaRPr>
          </a:p>
        </p:txBody>
      </p:sp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1629276" y="1844824"/>
            <a:ext cx="7830082" cy="2708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1" i="0" kern="0" dirty="0">
                <a:solidFill>
                  <a:srgbClr val="FF0000"/>
                </a:solidFill>
              </a:rPr>
              <a:t>Bagging 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(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Leo </a:t>
            </a:r>
            <a:r>
              <a:rPr lang="en-US" altLang="zh-CN" sz="1800" b="1" i="0" kern="0" dirty="0" err="1">
                <a:solidFill>
                  <a:srgbClr val="404040"/>
                </a:solidFill>
              </a:rPr>
              <a:t>Breiman</a:t>
            </a:r>
            <a:r>
              <a:rPr lang="zh-CN" altLang="en-US" sz="1800" b="1" i="0" kern="0" dirty="0">
                <a:solidFill>
                  <a:srgbClr val="404040"/>
                </a:solidFill>
              </a:rPr>
              <a:t>，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 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1994</a:t>
            </a:r>
            <a:r>
              <a:rPr lang="zh-CN" altLang="en-US" sz="1800" b="1" i="0" kern="0" dirty="0" smtClean="0">
                <a:solidFill>
                  <a:srgbClr val="404040"/>
                </a:solidFill>
              </a:rPr>
              <a:t>，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Technical 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Report No. 421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.)</a:t>
            </a:r>
            <a:endParaRPr lang="en-US" altLang="zh-CN" sz="1800" b="1" i="0" kern="0" dirty="0">
              <a:solidFill>
                <a:srgbClr val="40404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1" i="0" kern="0" dirty="0" smtClean="0">
                <a:solidFill>
                  <a:srgbClr val="FF0000"/>
                </a:solidFill>
              </a:rPr>
              <a:t>Boosting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 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 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(</a:t>
            </a:r>
            <a:r>
              <a:rPr lang="en-US" altLang="zh-CN" sz="1800" b="1" i="0" kern="0" dirty="0" err="1" smtClean="0">
                <a:solidFill>
                  <a:srgbClr val="404040"/>
                </a:solidFill>
              </a:rPr>
              <a:t>Schapire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, Robert 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E</a:t>
            </a:r>
            <a:r>
              <a:rPr lang="zh-CN" altLang="en-US" sz="1800" b="1" i="0" kern="0" dirty="0" smtClean="0">
                <a:solidFill>
                  <a:srgbClr val="404040"/>
                </a:solidFill>
              </a:rPr>
              <a:t>，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1990 </a:t>
            </a:r>
            <a:r>
              <a:rPr lang="zh-CN" altLang="en-US" sz="1800" b="1" i="0" kern="0" dirty="0">
                <a:solidFill>
                  <a:srgbClr val="404040"/>
                </a:solidFill>
              </a:rPr>
              <a:t>，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“The Strength of </a:t>
            </a:r>
            <a:r>
              <a:rPr lang="en-US" altLang="zh-CN" sz="1800" b="1" i="0" kern="0" dirty="0" err="1" smtClean="0">
                <a:solidFill>
                  <a:srgbClr val="404040"/>
                </a:solidFill>
              </a:rPr>
              <a:t>WeakLearnability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”</a:t>
            </a:r>
            <a:r>
              <a:rPr lang="en-US" altLang="zh-CN" sz="1800" b="1" i="0" kern="0" dirty="0" smtClean="0"/>
              <a:t>. 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Machine 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Learning (Boston, MA: Kluwer Academic Publishers)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1" i="0" kern="0" dirty="0" err="1" smtClean="0">
                <a:solidFill>
                  <a:srgbClr val="FF0000"/>
                </a:solidFill>
              </a:rPr>
              <a:t>AdaBoost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 (</a:t>
            </a:r>
            <a:r>
              <a:rPr lang="en-US" altLang="zh-CN" sz="1800" b="1" i="0" kern="0" dirty="0" err="1" smtClean="0">
                <a:solidFill>
                  <a:srgbClr val="404040"/>
                </a:solidFill>
              </a:rPr>
              <a:t>Yoav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 </a:t>
            </a:r>
            <a:r>
              <a:rPr lang="en-US" altLang="zh-CN" sz="1800" b="1" i="0" kern="0" dirty="0">
                <a:solidFill>
                  <a:srgbClr val="404040"/>
                </a:solidFill>
              </a:rPr>
              <a:t>Freund and Robert </a:t>
            </a:r>
            <a:r>
              <a:rPr lang="en-US" altLang="zh-CN" sz="1800" b="1" i="0" kern="0" dirty="0" err="1" smtClean="0">
                <a:solidFill>
                  <a:srgbClr val="404040"/>
                </a:solidFill>
              </a:rPr>
              <a:t>Schapire</a:t>
            </a:r>
            <a:r>
              <a:rPr lang="zh-CN" altLang="en-US" sz="1800" b="1" i="0" kern="0" dirty="0" smtClean="0">
                <a:solidFill>
                  <a:srgbClr val="404040"/>
                </a:solidFill>
              </a:rPr>
              <a:t>，</a:t>
            </a:r>
            <a:r>
              <a:rPr lang="en-US" altLang="zh-CN" sz="1800" b="1" i="0" kern="0" dirty="0" smtClean="0">
                <a:solidFill>
                  <a:srgbClr val="404040"/>
                </a:solidFill>
              </a:rPr>
              <a:t>2003)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zh-CN" sz="1800" b="1" i="0" kern="0" dirty="0" smtClean="0">
                <a:solidFill>
                  <a:srgbClr val="FF0000"/>
                </a:solidFill>
              </a:rPr>
              <a:t>AdaBoost.MH, SAMME, </a:t>
            </a:r>
            <a:r>
              <a:rPr lang="en-US" altLang="zh-CN" sz="1800" b="1" i="0" kern="0" dirty="0" err="1" smtClean="0">
                <a:solidFill>
                  <a:srgbClr val="FF0000"/>
                </a:solidFill>
              </a:rPr>
              <a:t>PIBoost</a:t>
            </a:r>
            <a:r>
              <a:rPr lang="en-US" altLang="zh-CN" sz="1800" b="1" i="0" kern="0" dirty="0" smtClean="0">
                <a:solidFill>
                  <a:srgbClr val="FF0000"/>
                </a:solidFill>
              </a:rPr>
              <a:t>, </a:t>
            </a:r>
            <a:r>
              <a:rPr lang="en-US" altLang="zh-CN" sz="1800" b="1" i="0" kern="0" dirty="0" err="1" smtClean="0">
                <a:solidFill>
                  <a:srgbClr val="FF0000"/>
                </a:solidFill>
              </a:rPr>
              <a:t>GentleBoost</a:t>
            </a:r>
            <a:r>
              <a:rPr lang="en-US" altLang="zh-CN" sz="1800" b="1" i="0" kern="0" dirty="0" smtClean="0">
                <a:solidFill>
                  <a:srgbClr val="FF0000"/>
                </a:solidFill>
              </a:rPr>
              <a:t>, </a:t>
            </a:r>
            <a:r>
              <a:rPr lang="en-US" altLang="zh-CN" sz="1800" b="1" i="0" kern="0" dirty="0" err="1" smtClean="0">
                <a:solidFill>
                  <a:srgbClr val="FF0000"/>
                </a:solidFill>
              </a:rPr>
              <a:t>AdaCost</a:t>
            </a:r>
            <a:endParaRPr lang="en-US" altLang="zh-CN" sz="1800" b="1" i="0" kern="0" dirty="0" smtClean="0">
              <a:solidFill>
                <a:srgbClr val="FF000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1800" b="1" i="0" kern="0" dirty="0" smtClean="0">
              <a:solidFill>
                <a:srgbClr val="40404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altLang="zh-CN" sz="2000" b="1" i="0" kern="0" dirty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i="0" kern="0" dirty="0">
              <a:solidFill>
                <a:srgbClr val="404040"/>
              </a:solidFill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1196810" y="5373216"/>
            <a:ext cx="834374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机器视觉：医疗诊断 、游戏等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数据挖掘：推荐系统、商业决策等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模式识别：语音识别、人脸识别、手写识别等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 </a:t>
            </a:r>
            <a:endParaRPr lang="en-US" sz="2000" b="1" i="0" kern="0" dirty="0">
              <a:solidFill>
                <a:srgbClr val="404040"/>
              </a:solidFill>
            </a:endParaRP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205685" y="1556792"/>
            <a:ext cx="891093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i="0" kern="0" dirty="0">
                <a:solidFill>
                  <a:srgbClr val="404040"/>
                </a:solidFill>
              </a:rPr>
              <a:t>国际成果</a:t>
            </a:r>
            <a:endParaRPr lang="en-US" sz="2000" b="1" i="0" kern="0" dirty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0" kern="0" dirty="0">
              <a:solidFill>
                <a:srgbClr val="404040"/>
              </a:solidFill>
            </a:endParaRPr>
          </a:p>
        </p:txBody>
      </p:sp>
      <p:sp>
        <p:nvSpPr>
          <p:cNvPr id="18" name="矩形 1"/>
          <p:cNvSpPr>
            <a:spLocks noChangeArrowheads="1"/>
          </p:cNvSpPr>
          <p:nvPr/>
        </p:nvSpPr>
        <p:spPr bwMode="auto">
          <a:xfrm>
            <a:off x="1187624" y="3717032"/>
            <a:ext cx="906898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国内成果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i="0" kern="0" dirty="0">
                <a:solidFill>
                  <a:srgbClr val="404040"/>
                </a:solidFill>
              </a:rPr>
              <a:t>南大周志华等人</a:t>
            </a:r>
            <a:r>
              <a:rPr lang="zh-CN" altLang="en-US" sz="2000" b="1" i="0" kern="0" dirty="0" smtClean="0">
                <a:solidFill>
                  <a:srgbClr val="404040"/>
                </a:solidFill>
              </a:rPr>
              <a:t>提出</a:t>
            </a:r>
            <a:r>
              <a:rPr lang="zh-CN" altLang="en-US" sz="2000" b="1" i="0" kern="0" dirty="0" smtClean="0">
                <a:solidFill>
                  <a:srgbClr val="FF0000"/>
                </a:solidFill>
              </a:rPr>
              <a:t>选择性集成理论</a:t>
            </a:r>
            <a:r>
              <a:rPr lang="zh-CN" altLang="en-US" sz="2000" b="1" i="0" kern="0" dirty="0" smtClean="0">
                <a:solidFill>
                  <a:srgbClr val="404040"/>
                </a:solidFill>
              </a:rPr>
              <a:t>，于</a:t>
            </a:r>
            <a:r>
              <a:rPr lang="en-US" altLang="zh-CN" sz="2000" b="1" i="0" kern="0" dirty="0">
                <a:solidFill>
                  <a:srgbClr val="404040"/>
                </a:solidFill>
              </a:rPr>
              <a:t>2001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年在国际</a:t>
            </a:r>
            <a:r>
              <a:rPr lang="zh-CN" altLang="en-US" sz="2000" b="1" i="0" kern="0" dirty="0" smtClean="0">
                <a:solidFill>
                  <a:srgbClr val="404040"/>
                </a:solidFill>
              </a:rPr>
              <a:t>人工智能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顶级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会议</a:t>
            </a:r>
            <a:r>
              <a:rPr lang="en-US" altLang="zh-CN" sz="2000" b="1" i="0" kern="0" dirty="0">
                <a:solidFill>
                  <a:srgbClr val="404040"/>
                </a:solidFill>
              </a:rPr>
              <a:t>IJCAI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上</a:t>
            </a:r>
            <a:r>
              <a:rPr lang="zh-CN" altLang="en-US" sz="2000" b="1" i="0" kern="0" dirty="0" smtClean="0">
                <a:solidFill>
                  <a:srgbClr val="404040"/>
                </a:solidFill>
              </a:rPr>
              <a:t>发表</a:t>
            </a:r>
            <a:endParaRPr lang="en-US" altLang="zh-CN" sz="2000" b="1" i="0" kern="0" dirty="0" smtClean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i="0" kern="0" dirty="0" smtClean="0">
                <a:solidFill>
                  <a:srgbClr val="404040"/>
                </a:solidFill>
              </a:rPr>
              <a:t>另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周志华等人提出了</a:t>
            </a:r>
            <a:r>
              <a:rPr lang="zh-CN" altLang="en-US" sz="2000" b="1" i="0" kern="0" dirty="0">
                <a:solidFill>
                  <a:srgbClr val="FF0000"/>
                </a:solidFill>
              </a:rPr>
              <a:t>二次学习的思想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，将集成学习用作预处理，在</a:t>
            </a:r>
            <a:r>
              <a:rPr lang="en-US" altLang="zh-CN" sz="2000" b="1" i="0" kern="0" dirty="0">
                <a:solidFill>
                  <a:srgbClr val="404040"/>
                </a:solidFill>
              </a:rPr>
              <a:t>IEEE Trans. Information Technology in Biomedicine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（</a:t>
            </a:r>
            <a:r>
              <a:rPr lang="en-US" altLang="zh-CN" sz="2000" b="1" i="0" kern="0" dirty="0">
                <a:solidFill>
                  <a:srgbClr val="404040"/>
                </a:solidFill>
              </a:rPr>
              <a:t>2003</a:t>
            </a:r>
            <a:r>
              <a:rPr lang="zh-CN" altLang="en-US" sz="2000" b="1" i="0" kern="0" dirty="0">
                <a:solidFill>
                  <a:srgbClr val="404040"/>
                </a:solidFill>
              </a:rPr>
              <a:t>）上发表</a:t>
            </a:r>
            <a:endParaRPr lang="en-US" sz="2000" b="1" i="0" kern="0" dirty="0">
              <a:solidFill>
                <a:srgbClr val="40404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b="1" i="0" kern="0" dirty="0">
              <a:solidFill>
                <a:srgbClr val="404040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35496" y="5373216"/>
            <a:ext cx="910850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p14="http://schemas.microsoft.com/office/powerpoint/2010/main" val="1745092334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B82A4D-C35B-4F7B-A9B9-045D44807E6E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灯片编号占位符 2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4A44C178-C4D7-450D-84A8-F5C744EBA4AC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5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124" y="44450"/>
            <a:ext cx="83693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8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研究意义：为何选择多类集成学习</a:t>
            </a:r>
            <a:endParaRPr lang="zh-CN" altLang="en-US" sz="28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98886116"/>
              </p:ext>
            </p:extLst>
          </p:nvPr>
        </p:nvGraphicFramePr>
        <p:xfrm>
          <a:off x="785786" y="2143116"/>
          <a:ext cx="7072362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3830"/>
                <a:gridCol w="1724956"/>
                <a:gridCol w="2983576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二类集成学习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多类集成学习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不确定性和复杂性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低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较高</a:t>
                      </a:r>
                      <a:endParaRPr lang="zh-CN" altLang="en-US" sz="2000" dirty="0"/>
                    </a:p>
                  </a:txBody>
                  <a:tcPr/>
                </a:tc>
              </a:tr>
              <a:tr h="346402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成熟度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高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较低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应用范围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较窄（仅限二类）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较广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公认成熟框架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b="0" dirty="0" err="1" smtClean="0"/>
                        <a:t>Adaboost</a:t>
                      </a:r>
                      <a:endParaRPr lang="zh-CN" altLang="en-US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dirty="0" smtClean="0"/>
                        <a:t>无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类别敏感与否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否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000" b="1" dirty="0" smtClean="0"/>
                        <a:t>是</a:t>
                      </a:r>
                      <a:endParaRPr lang="zh-CN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35496" y="1133748"/>
            <a:ext cx="889422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000" b="1" i="0" kern="0" dirty="0">
                <a:solidFill>
                  <a:srgbClr val="000099"/>
                </a:solidFill>
              </a:rPr>
              <a:t>多类</a:t>
            </a:r>
            <a:r>
              <a:rPr lang="zh-CN" altLang="en-US" sz="2000" b="1" i="0" kern="0" dirty="0" smtClean="0">
                <a:solidFill>
                  <a:srgbClr val="000099"/>
                </a:solidFill>
              </a:rPr>
              <a:t>集成与二</a:t>
            </a:r>
            <a:r>
              <a:rPr lang="zh-CN" altLang="en-US" sz="2000" b="1" i="0" kern="0" dirty="0">
                <a:solidFill>
                  <a:srgbClr val="000099"/>
                </a:solidFill>
              </a:rPr>
              <a:t>类集成</a:t>
            </a:r>
            <a:r>
              <a:rPr lang="zh-CN" altLang="en-US" sz="2000" b="1" i="0" kern="0" dirty="0" smtClean="0">
                <a:solidFill>
                  <a:srgbClr val="000099"/>
                </a:solidFill>
              </a:rPr>
              <a:t>对比，研究空间大，应用范围广，训练难度更高</a:t>
            </a:r>
            <a:endParaRPr lang="zh-CN" altLang="en-US" sz="2000" b="1" i="0" kern="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87794193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B82A4D-C35B-4F7B-A9B9-045D44807E6E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灯片编号占位符 2"/>
          <p:cNvSpPr txBox="1">
            <a:spLocks noGrp="1" noChangeArrowheads="1"/>
          </p:cNvSpPr>
          <p:nvPr/>
        </p:nvSpPr>
        <p:spPr bwMode="auto">
          <a:xfrm>
            <a:off x="8216900" y="9525"/>
            <a:ext cx="2133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/>
            <a:fld id="{4A44C178-C4D7-450D-84A8-F5C744EBA4AC}" type="slidenum">
              <a:rPr lang="en-US" altLang="zh-CN">
                <a:solidFill>
                  <a:schemeClr val="bg1"/>
                </a:solidFill>
                <a:latin typeface="Arial" pitchFamily="34" charset="0"/>
              </a:rPr>
              <a:pPr eaLnBrk="1" hangingPunct="1"/>
              <a:t>6</a:t>
            </a:fld>
            <a:endParaRPr lang="en-US" altLang="zh-CN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19124" y="44450"/>
            <a:ext cx="83693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8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研究内容：解决问题</a:t>
            </a:r>
            <a:endParaRPr lang="zh-CN" altLang="en-US" sz="28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sp>
        <p:nvSpPr>
          <p:cNvPr id="9" name="矩形 1"/>
          <p:cNvSpPr>
            <a:spLocks noChangeArrowheads="1"/>
          </p:cNvSpPr>
          <p:nvPr/>
        </p:nvSpPr>
        <p:spPr bwMode="auto">
          <a:xfrm>
            <a:off x="285720" y="1643050"/>
            <a:ext cx="834374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1.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多类集成学习普遍</a:t>
            </a:r>
            <a:r>
              <a:rPr lang="zh-CN" altLang="en-US" sz="1600" b="1" i="0" kern="0" dirty="0" smtClean="0">
                <a:solidFill>
                  <a:srgbClr val="FF0000"/>
                </a:solidFill>
              </a:rPr>
              <a:t>缺乏对类别权重的考虑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，即使平衡数据集也存在各个类别训练不平衡的问题。</a:t>
            </a:r>
            <a:endParaRPr lang="en-US" altLang="zh-CN" sz="1600" b="1" i="0" kern="0" dirty="0" smtClean="0">
              <a:solidFill>
                <a:srgbClr val="404040"/>
              </a:solidFill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2.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多类集成学习并不成熟，在</a:t>
            </a:r>
            <a:r>
              <a:rPr lang="zh-CN" altLang="en-US" sz="1600" b="1" i="0" kern="0" dirty="0" smtClean="0">
                <a:solidFill>
                  <a:srgbClr val="FF0000"/>
                </a:solidFill>
              </a:rPr>
              <a:t>平衡或非平衡，离散或连续，以及一些半监督和代价敏感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特定应用中，还处于探索阶段。</a:t>
            </a:r>
            <a:endParaRPr lang="en-US" sz="1600" b="1" i="0" kern="0" dirty="0">
              <a:solidFill>
                <a:srgbClr val="40404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4282" y="1214422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多类集成学习存在的问题：</a:t>
            </a:r>
            <a:endParaRPr lang="zh-CN" altLang="en-US" dirty="0"/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85720" y="3643314"/>
            <a:ext cx="8353052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1. 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将二类集成学习扩展到</a:t>
            </a:r>
            <a:r>
              <a:rPr lang="zh-CN" altLang="en-US" sz="1600" b="1" i="0" kern="0" dirty="0" smtClean="0">
                <a:solidFill>
                  <a:srgbClr val="0000FF"/>
                </a:solidFill>
              </a:rPr>
              <a:t>多类集成学习</a:t>
            </a:r>
            <a:r>
              <a:rPr lang="en-US" altLang="zh-CN" sz="1600" b="1" i="0" kern="0" dirty="0" smtClean="0">
                <a:solidFill>
                  <a:srgbClr val="404040"/>
                </a:solidFill>
              </a:rPr>
              <a:t>, 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增加算法可扩展性（基于</a:t>
            </a:r>
            <a:r>
              <a:rPr lang="en-US" altLang="zh-CN" sz="1600" b="1" i="0" kern="0" dirty="0" err="1" smtClean="0">
                <a:solidFill>
                  <a:srgbClr val="404040"/>
                </a:solidFill>
              </a:rPr>
              <a:t>AdaBoost.SAMME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算法改进）</a:t>
            </a:r>
            <a:endParaRPr lang="en-US" altLang="zh-CN" sz="1600" b="1" i="0" kern="0" dirty="0">
              <a:solidFill>
                <a:srgbClr val="404040"/>
              </a:solidFill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2. 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把</a:t>
            </a:r>
            <a:r>
              <a:rPr lang="zh-CN" altLang="en-US" sz="1600" b="1" i="0" kern="0" dirty="0">
                <a:solidFill>
                  <a:srgbClr val="0000FF"/>
                </a:solidFill>
              </a:rPr>
              <a:t>类别权重考虑</a:t>
            </a:r>
            <a:r>
              <a:rPr lang="zh-CN" altLang="en-US" sz="1600" b="1" i="0" kern="0" dirty="0">
                <a:solidFill>
                  <a:srgbClr val="404040"/>
                </a:solidFill>
              </a:rPr>
              <a:t>到多类集成学习中，提高预测精度和泛化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能力（在高斯数据集，</a:t>
            </a:r>
            <a:r>
              <a:rPr lang="en-US" altLang="zh-CN" sz="1600" b="1" i="0" kern="0" dirty="0" smtClean="0">
                <a:solidFill>
                  <a:srgbClr val="404040"/>
                </a:solidFill>
              </a:rPr>
              <a:t>UCI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数据集和</a:t>
            </a:r>
            <a:r>
              <a:rPr lang="en-US" altLang="zh-CN" sz="1600" b="1" i="0" kern="0" dirty="0" smtClean="0">
                <a:solidFill>
                  <a:srgbClr val="404040"/>
                </a:solidFill>
              </a:rPr>
              <a:t>KDD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数据集上做比较和研究）</a:t>
            </a:r>
            <a:endParaRPr lang="en-US" sz="1600" b="1" i="0" kern="0" dirty="0">
              <a:solidFill>
                <a:srgbClr val="404040"/>
              </a:solidFill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3. 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把</a:t>
            </a:r>
            <a:r>
              <a:rPr lang="zh-CN" altLang="en-US" sz="1600" b="1" i="0" kern="0" dirty="0">
                <a:solidFill>
                  <a:srgbClr val="404040"/>
                </a:solidFill>
              </a:rPr>
              <a:t>结合类别权重的多类集成学习</a:t>
            </a:r>
            <a:r>
              <a:rPr lang="zh-CN" altLang="en-US" sz="1600" b="1" i="0" kern="0" dirty="0">
                <a:solidFill>
                  <a:srgbClr val="0000FF"/>
                </a:solidFill>
              </a:rPr>
              <a:t>应用到入侵检测</a:t>
            </a:r>
            <a:r>
              <a:rPr lang="zh-CN" altLang="en-US" sz="1600" b="1" i="0" kern="0" dirty="0">
                <a:solidFill>
                  <a:srgbClr val="404040"/>
                </a:solidFill>
              </a:rPr>
              <a:t>的多类预测分类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问题（改进算法有效提高预测精度，调整模型预测边界）</a:t>
            </a:r>
            <a:endParaRPr lang="en-US" sz="1600" b="1" i="0" kern="0" dirty="0">
              <a:solidFill>
                <a:srgbClr val="404040"/>
              </a:solidFill>
            </a:endParaRPr>
          </a:p>
          <a:p>
            <a:pPr marL="514350" indent="-51435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600" b="1" i="0" kern="0" dirty="0" smtClean="0">
                <a:solidFill>
                  <a:srgbClr val="404040"/>
                </a:solidFill>
              </a:rPr>
              <a:t>4. 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使用</a:t>
            </a:r>
            <a:r>
              <a:rPr lang="zh-CN" altLang="en-US" sz="1600" b="1" i="0" kern="0" dirty="0" smtClean="0">
                <a:solidFill>
                  <a:srgbClr val="0000FF"/>
                </a:solidFill>
              </a:rPr>
              <a:t>可变步长策略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优化多</a:t>
            </a:r>
            <a:r>
              <a:rPr lang="zh-CN" altLang="en-US" sz="1600" b="1" i="0" kern="0" dirty="0">
                <a:solidFill>
                  <a:srgbClr val="404040"/>
                </a:solidFill>
              </a:rPr>
              <a:t>类集成</a:t>
            </a:r>
            <a:r>
              <a:rPr lang="zh-CN" altLang="en-US" sz="1600" b="1" i="0" kern="0" dirty="0" smtClean="0">
                <a:solidFill>
                  <a:srgbClr val="404040"/>
                </a:solidFill>
              </a:rPr>
              <a:t>学习模型（算法训练优化）</a:t>
            </a:r>
            <a:endParaRPr lang="en-US" sz="1600" b="1" i="0" kern="0" dirty="0">
              <a:solidFill>
                <a:srgbClr val="404040"/>
              </a:solidFill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Times New Roman" pitchFamily="18" charset="0"/>
              <a:buAutoNum type="romanLcParenR" startAt="2"/>
              <a:defRPr/>
            </a:pPr>
            <a:endParaRPr lang="en-US" sz="1800" b="1" i="0" kern="0" dirty="0">
              <a:solidFill>
                <a:srgbClr val="40404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272000" y="3143248"/>
            <a:ext cx="73003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针对多类集成学习存在的问题，总结如下研究内容：</a:t>
            </a:r>
          </a:p>
        </p:txBody>
      </p:sp>
    </p:spTree>
    <p:extLst>
      <p:ext uri="{BB962C8B-B14F-4D97-AF65-F5344CB8AC3E}">
        <p14:creationId xmlns="" xmlns:p14="http://schemas.microsoft.com/office/powerpoint/2010/main" val="305280319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11427" name="Equation" r:id="rId3" imgW="304536" imgH="152268" progId="">
              <p:embed/>
            </p:oleObj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20B82A4D-C35B-4F7B-A9B9-045D44807E6E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3" name="灯片编号占位符 2"/>
          <p:cNvSpPr txBox="1">
            <a:spLocks/>
          </p:cNvSpPr>
          <p:nvPr/>
        </p:nvSpPr>
        <p:spPr>
          <a:xfrm>
            <a:off x="8216900" y="9525"/>
            <a:ext cx="2133600" cy="474663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5pPr>
            <a:lvl6pPr marL="25146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6pPr>
            <a:lvl7pPr marL="29718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7pPr>
            <a:lvl8pPr marL="34290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8pPr>
            <a:lvl9pPr marL="3886200" indent="-228600" algn="l" defTabSz="449263" rtl="0" eaLnBrk="0" fontAlgn="base" latinLnBrk="0" hangingPunct="0">
              <a:spcBef>
                <a:spcPct val="0"/>
              </a:spcBef>
              <a:spcAft>
                <a:spcPct val="0"/>
              </a:spcAft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 kern="1200">
                <a:solidFill>
                  <a:schemeClr val="bg1"/>
                </a:solidFill>
                <a:latin typeface="Arial" pitchFamily="34" charset="0"/>
                <a:ea typeface="宋体" pitchFamily="2" charset="-122"/>
                <a:cs typeface="+mn-cs"/>
              </a:defRPr>
            </a:lvl9pPr>
          </a:lstStyle>
          <a:p>
            <a:pPr eaLnBrk="1" hangingPunct="1"/>
            <a:fld id="{B69E9766-07DE-4ABF-BAC1-7DB294155AD8}" type="slidenum">
              <a:rPr lang="en-US" altLang="zh-CN" smtClean="0"/>
              <a:pPr eaLnBrk="1" hangingPunct="1"/>
              <a:t>7</a:t>
            </a:fld>
            <a:endParaRPr lang="en-US" altLang="zh-CN" smtClean="0"/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" name="矩形 15"/>
          <p:cNvSpPr/>
          <p:nvPr/>
        </p:nvSpPr>
        <p:spPr bwMode="auto">
          <a:xfrm>
            <a:off x="2596431" y="849313"/>
            <a:ext cx="2904257" cy="60007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b="1" i="0" dirty="0" smtClean="0">
                <a:latin typeface="微软雅黑" pitchFamily="34" charset="-122"/>
                <a:ea typeface="微软雅黑" pitchFamily="34" charset="-122"/>
              </a:rPr>
              <a:t>多类集成学习</a:t>
            </a:r>
            <a:r>
              <a:rPr lang="zh-CN" altLang="en-US" b="1" i="0" dirty="0">
                <a:latin typeface="微软雅黑" pitchFamily="34" charset="-122"/>
                <a:ea typeface="微软雅黑" pitchFamily="34" charset="-122"/>
              </a:rPr>
              <a:t>研究</a:t>
            </a:r>
            <a:endParaRPr lang="zh-CN" altLang="en-US" b="1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矩形 16"/>
          <p:cNvSpPr/>
          <p:nvPr/>
        </p:nvSpPr>
        <p:spPr bwMode="auto">
          <a:xfrm>
            <a:off x="1331641" y="1985963"/>
            <a:ext cx="765448" cy="4953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理论</a:t>
            </a:r>
            <a:endParaRPr lang="zh-CN" altLang="en-US" sz="2000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直接箭头连接符 3"/>
          <p:cNvCxnSpPr>
            <a:cxnSpLocks noChangeShapeType="1"/>
          </p:cNvCxnSpPr>
          <p:nvPr/>
        </p:nvCxnSpPr>
        <p:spPr bwMode="auto">
          <a:xfrm flipH="1">
            <a:off x="1844675" y="1508125"/>
            <a:ext cx="1647825" cy="361950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矩形 18"/>
          <p:cNvSpPr/>
          <p:nvPr/>
        </p:nvSpPr>
        <p:spPr bwMode="auto">
          <a:xfrm>
            <a:off x="5126038" y="1998663"/>
            <a:ext cx="1222375" cy="482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应用</a:t>
            </a:r>
          </a:p>
        </p:txBody>
      </p:sp>
      <p:sp>
        <p:nvSpPr>
          <p:cNvPr id="20" name="矩形 19"/>
          <p:cNvSpPr/>
          <p:nvPr/>
        </p:nvSpPr>
        <p:spPr bwMode="auto">
          <a:xfrm>
            <a:off x="157163" y="3171825"/>
            <a:ext cx="1939925" cy="10747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收敛性分析：</a:t>
            </a:r>
            <a:endParaRPr lang="en-US" altLang="zh-CN" sz="2000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defRPr/>
            </a:pPr>
            <a:r>
              <a:rPr lang="en-US" altLang="zh-CN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1.</a:t>
            </a: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收敛条件 </a:t>
            </a:r>
            <a:endParaRPr lang="en-US" altLang="zh-CN" sz="2000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  <a:p>
            <a:pPr>
              <a:defRPr/>
            </a:pPr>
            <a:r>
              <a:rPr lang="en-US" altLang="zh-CN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2.</a:t>
            </a: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抵制过学习</a:t>
            </a:r>
          </a:p>
        </p:txBody>
      </p:sp>
      <p:cxnSp>
        <p:nvCxnSpPr>
          <p:cNvPr id="21" name="直接箭头连接符 35"/>
          <p:cNvCxnSpPr>
            <a:cxnSpLocks noChangeShapeType="1"/>
          </p:cNvCxnSpPr>
          <p:nvPr/>
        </p:nvCxnSpPr>
        <p:spPr bwMode="auto">
          <a:xfrm>
            <a:off x="1752600" y="2609850"/>
            <a:ext cx="0" cy="4937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接箭头连接符 39"/>
          <p:cNvCxnSpPr>
            <a:cxnSpLocks noChangeShapeType="1"/>
          </p:cNvCxnSpPr>
          <p:nvPr/>
        </p:nvCxnSpPr>
        <p:spPr bwMode="auto">
          <a:xfrm flipH="1">
            <a:off x="3581375" y="2481263"/>
            <a:ext cx="1350665" cy="60086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接箭头连接符 48"/>
          <p:cNvCxnSpPr>
            <a:cxnSpLocks noChangeShapeType="1"/>
          </p:cNvCxnSpPr>
          <p:nvPr/>
        </p:nvCxnSpPr>
        <p:spPr bwMode="auto">
          <a:xfrm>
            <a:off x="4400550" y="1508125"/>
            <a:ext cx="1574800" cy="420688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矩形 26"/>
          <p:cNvSpPr/>
          <p:nvPr/>
        </p:nvSpPr>
        <p:spPr bwMode="auto">
          <a:xfrm>
            <a:off x="2737840" y="3212976"/>
            <a:ext cx="2194199" cy="1030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b="1" i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平衡数据或非</a:t>
            </a:r>
            <a:r>
              <a:rPr lang="zh-CN" altLang="en-US" sz="2000" b="1" i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平衡</a:t>
            </a:r>
            <a:r>
              <a:rPr lang="zh-CN" altLang="en-US" sz="2000" b="1" i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数据（加入类别权重）</a:t>
            </a:r>
            <a:endParaRPr lang="en-US" altLang="zh-CN" sz="2000" b="1" i="0" dirty="0" smtClean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9" name="直接箭头连接符 59"/>
          <p:cNvCxnSpPr>
            <a:cxnSpLocks noChangeShapeType="1"/>
          </p:cNvCxnSpPr>
          <p:nvPr/>
        </p:nvCxnSpPr>
        <p:spPr bwMode="auto">
          <a:xfrm>
            <a:off x="6427788" y="2573338"/>
            <a:ext cx="1705768" cy="50879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矩形 29"/>
          <p:cNvSpPr/>
          <p:nvPr/>
        </p:nvSpPr>
        <p:spPr bwMode="auto">
          <a:xfrm>
            <a:off x="7362825" y="3212976"/>
            <a:ext cx="1754188" cy="7381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最大化基分类器差异</a:t>
            </a:r>
          </a:p>
        </p:txBody>
      </p:sp>
      <p:sp>
        <p:nvSpPr>
          <p:cNvPr id="31" name="矩形 30"/>
          <p:cNvSpPr/>
          <p:nvPr/>
        </p:nvSpPr>
        <p:spPr bwMode="auto">
          <a:xfrm>
            <a:off x="4162425" y="5842148"/>
            <a:ext cx="2676525" cy="6111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b="1" i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日志分析的入侵检测</a:t>
            </a:r>
          </a:p>
        </p:txBody>
      </p:sp>
      <p:sp>
        <p:nvSpPr>
          <p:cNvPr id="32" name="下箭头 31"/>
          <p:cNvSpPr/>
          <p:nvPr/>
        </p:nvSpPr>
        <p:spPr bwMode="auto">
          <a:xfrm>
            <a:off x="5838825" y="4353917"/>
            <a:ext cx="712788" cy="803275"/>
          </a:xfrm>
          <a:prstGeom prst="downArrow">
            <a:avLst/>
          </a:prstGeom>
          <a:solidFill>
            <a:schemeClr val="bg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CN" altLang="en-US" i="0"/>
          </a:p>
        </p:txBody>
      </p:sp>
      <p:sp>
        <p:nvSpPr>
          <p:cNvPr id="33" name="矩形 32"/>
          <p:cNvSpPr/>
          <p:nvPr/>
        </p:nvSpPr>
        <p:spPr bwMode="auto">
          <a:xfrm>
            <a:off x="4122738" y="5238750"/>
            <a:ext cx="1317625" cy="5048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b="1" i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分类问题</a:t>
            </a:r>
          </a:p>
        </p:txBody>
      </p:sp>
      <p:sp>
        <p:nvSpPr>
          <p:cNvPr id="34" name="矩形 33"/>
          <p:cNvSpPr/>
          <p:nvPr/>
        </p:nvSpPr>
        <p:spPr bwMode="auto">
          <a:xfrm>
            <a:off x="5808663" y="5238750"/>
            <a:ext cx="1319212" cy="5048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聚类问题</a:t>
            </a:r>
          </a:p>
        </p:txBody>
      </p:sp>
      <p:sp>
        <p:nvSpPr>
          <p:cNvPr id="35" name="矩形 34"/>
          <p:cNvSpPr/>
          <p:nvPr/>
        </p:nvSpPr>
        <p:spPr bwMode="auto">
          <a:xfrm>
            <a:off x="7473950" y="5238750"/>
            <a:ext cx="1319213" cy="504825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回归问题</a:t>
            </a:r>
          </a:p>
        </p:txBody>
      </p:sp>
      <p:sp>
        <p:nvSpPr>
          <p:cNvPr id="36" name="椭圆 35"/>
          <p:cNvSpPr/>
          <p:nvPr/>
        </p:nvSpPr>
        <p:spPr bwMode="auto">
          <a:xfrm>
            <a:off x="122549" y="4914106"/>
            <a:ext cx="2473881" cy="855663"/>
          </a:xfrm>
          <a:prstGeom prst="ellipse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b="1" i="0" dirty="0" smtClean="0">
                <a:solidFill>
                  <a:schemeClr val="tx1"/>
                </a:solidFill>
              </a:rPr>
              <a:t>预测精度提高</a:t>
            </a:r>
            <a:endParaRPr lang="zh-CN" altLang="en-US" sz="2000" b="1" i="0" dirty="0">
              <a:solidFill>
                <a:schemeClr val="tx1"/>
              </a:solidFill>
            </a:endParaRPr>
          </a:p>
        </p:txBody>
      </p:sp>
      <p:sp>
        <p:nvSpPr>
          <p:cNvPr id="39" name="左右箭头 38"/>
          <p:cNvSpPr/>
          <p:nvPr/>
        </p:nvSpPr>
        <p:spPr bwMode="auto">
          <a:xfrm>
            <a:off x="2668588" y="5049838"/>
            <a:ext cx="1171575" cy="584200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zh-CN" altLang="en-US" i="0"/>
          </a:p>
        </p:txBody>
      </p:sp>
      <p:sp>
        <p:nvSpPr>
          <p:cNvPr id="41" name="矩形 40"/>
          <p:cNvSpPr/>
          <p:nvPr/>
        </p:nvSpPr>
        <p:spPr bwMode="auto">
          <a:xfrm>
            <a:off x="5192713" y="3216276"/>
            <a:ext cx="1754187" cy="10302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b="1" i="0" dirty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针对离散或连续</a:t>
            </a:r>
            <a:r>
              <a:rPr lang="zh-CN" altLang="en-US" sz="2000" b="1" i="0" dirty="0" smtClean="0">
                <a:solidFill>
                  <a:srgbClr val="0000FF"/>
                </a:solidFill>
                <a:latin typeface="微软雅黑" pitchFamily="34" charset="-122"/>
                <a:ea typeface="微软雅黑" pitchFamily="34" charset="-122"/>
              </a:rPr>
              <a:t>数据（加入类别权重）</a:t>
            </a:r>
            <a:endParaRPr lang="zh-CN" altLang="en-US" sz="2000" b="1" i="0" dirty="0">
              <a:solidFill>
                <a:srgbClr val="0000FF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2" name="直接箭头连接符 39"/>
          <p:cNvCxnSpPr>
            <a:cxnSpLocks noChangeShapeType="1"/>
          </p:cNvCxnSpPr>
          <p:nvPr/>
        </p:nvCxnSpPr>
        <p:spPr bwMode="auto">
          <a:xfrm>
            <a:off x="5808663" y="2609850"/>
            <a:ext cx="0" cy="493713"/>
          </a:xfrm>
          <a:prstGeom prst="straightConnector1">
            <a:avLst/>
          </a:prstGeom>
          <a:noFill/>
          <a:ln w="38100" algn="ctr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矩形 42"/>
          <p:cNvSpPr/>
          <p:nvPr/>
        </p:nvSpPr>
        <p:spPr bwMode="auto">
          <a:xfrm>
            <a:off x="6931572" y="5842148"/>
            <a:ext cx="1476572" cy="6111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r>
              <a:rPr lang="zh-CN" altLang="en-US" sz="2000" i="0" dirty="0" smtClean="0">
                <a:solidFill>
                  <a:schemeClr val="tx1"/>
                </a:solidFill>
                <a:latin typeface="微软雅黑" pitchFamily="34" charset="-122"/>
                <a:ea typeface="微软雅黑" pitchFamily="34" charset="-122"/>
              </a:rPr>
              <a:t>疾病分析</a:t>
            </a:r>
            <a:endParaRPr lang="zh-CN" altLang="en-US" sz="2000" i="0" dirty="0">
              <a:solidFill>
                <a:schemeClr val="tx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19124" y="44450"/>
            <a:ext cx="83693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i="1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r>
              <a:rPr lang="zh-CN" altLang="en-US" sz="28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研究内容：研究侧重</a:t>
            </a:r>
            <a:endParaRPr lang="zh-CN" altLang="en-US" sz="28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125461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179388" y="260350"/>
            <a:ext cx="58324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研究方法：传统多类集成算法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graphicFrame>
        <p:nvGraphicFramePr>
          <p:cNvPr id="4099" name="Object 14"/>
          <p:cNvGraphicFramePr>
            <a:graphicFrameLocks noChangeAspect="1"/>
          </p:cNvGraphicFramePr>
          <p:nvPr/>
        </p:nvGraphicFramePr>
        <p:xfrm>
          <a:off x="-4546600" y="3421063"/>
          <a:ext cx="304800" cy="152400"/>
        </p:xfrm>
        <a:graphic>
          <a:graphicData uri="http://schemas.openxmlformats.org/presentationml/2006/ole">
            <p:oleObj spid="_x0000_s26643" name="Equation" r:id="rId3" imgW="304536" imgH="152268" progId="">
              <p:embed/>
            </p:oleObj>
          </a:graphicData>
        </a:graphic>
      </p:graphicFrame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36465E89-02DB-4B42-AF47-1B27ED1D362D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8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7504" y="1916832"/>
                <a:ext cx="129875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916832"/>
                <a:ext cx="1298753" cy="52322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637735" y="1933731"/>
                <a:ext cx="13070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7735" y="1933731"/>
                <a:ext cx="1307024" cy="523220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2987824" y="1933731"/>
                <a:ext cx="130702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933731"/>
                <a:ext cx="1307024" cy="523220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113005" y="1976122"/>
                <a:ext cx="139518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h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𝑀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altLang="zh-CN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zh-CN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lang="en-US" altLang="zh-CN" sz="2800" b="0" i="1" smtClean="0">
                              <a:latin typeface="Cambria Math"/>
                            </a:rPr>
                            <m:t>𝑘</m:t>
                          </m:r>
                        </m:sub>
                      </m:sSub>
                      <m:r>
                        <a:rPr lang="en-US" altLang="zh-CN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3005" y="1976122"/>
                <a:ext cx="1395189" cy="523220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283968" y="1933731"/>
            <a:ext cx="1727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……</a:t>
            </a:r>
            <a:endParaRPr lang="zh-CN" altLang="en-US" sz="2800" b="1" dirty="0"/>
          </a:p>
        </p:txBody>
      </p:sp>
      <p:cxnSp>
        <p:nvCxnSpPr>
          <p:cNvPr id="15" name="直接箭头连接符 14"/>
          <p:cNvCxnSpPr/>
          <p:nvPr/>
        </p:nvCxnSpPr>
        <p:spPr bwMode="auto">
          <a:xfrm>
            <a:off x="597680" y="2499342"/>
            <a:ext cx="1806643" cy="193777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直接箭头连接符 19"/>
          <p:cNvCxnSpPr>
            <a:stCxn id="11" idx="2"/>
          </p:cNvCxnSpPr>
          <p:nvPr/>
        </p:nvCxnSpPr>
        <p:spPr bwMode="auto">
          <a:xfrm flipH="1">
            <a:off x="3206851" y="2456951"/>
            <a:ext cx="434485" cy="198016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直接箭头连接符 26"/>
          <p:cNvCxnSpPr/>
          <p:nvPr/>
        </p:nvCxnSpPr>
        <p:spPr bwMode="auto">
          <a:xfrm>
            <a:off x="1929994" y="2499342"/>
            <a:ext cx="948658" cy="193777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H="1">
            <a:off x="3576912" y="2593298"/>
            <a:ext cx="2435248" cy="184381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576912" y="2905780"/>
            <a:ext cx="1571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……</a:t>
            </a:r>
            <a:endParaRPr lang="zh-CN" altLang="en-US" sz="2800" b="1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1187624" y="4929156"/>
                <a:ext cx="231286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600" dirty="0" smtClean="0"/>
                  <a:t>F(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3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zh-CN" sz="360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altLang="zh-CN" sz="3600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zh-CN" sz="3600" dirty="0" smtClean="0"/>
                  <a:t>)=</a:t>
                </a:r>
                <a:endParaRPr lang="zh-CN" altLang="en-US" sz="3600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929156"/>
                <a:ext cx="2312864" cy="646331"/>
              </a:xfrm>
              <a:prstGeom prst="rect">
                <a:avLst/>
              </a:prstGeom>
              <a:blipFill rotWithShape="1">
                <a:blip r:embed="rId8" cstate="print"/>
                <a:stretch>
                  <a:fillRect l="-8179" t="-15094" b="-339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17" name="矩形 16"/>
              <p:cNvSpPr/>
              <p:nvPr/>
            </p:nvSpPr>
            <p:spPr>
              <a:xfrm>
                <a:off x="419223" y="2902032"/>
                <a:ext cx="64812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800" i="0">
                              <a:latin typeface="Cambria Math"/>
                            </a:rPr>
                            <m:t>α</m:t>
                          </m:r>
                        </m:e>
                        <m:sub>
                          <m:r>
                            <a:rPr lang="en-US" altLang="zh-CN" sz="2800" b="0" i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2800" i="0" dirty="0"/>
              </a:p>
            </p:txBody>
          </p:sp>
        </mc:Choice>
        <mc:Fallback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223" y="2902032"/>
                <a:ext cx="648126" cy="523220"/>
              </a:xfrm>
              <a:prstGeom prst="rect">
                <a:avLst/>
              </a:prstGeom>
              <a:blipFill rotWithShape="1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4" name="矩形 23"/>
              <p:cNvSpPr/>
              <p:nvPr/>
            </p:nvSpPr>
            <p:spPr>
              <a:xfrm>
                <a:off x="1601796" y="2902032"/>
                <a:ext cx="6563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800" i="0">
                              <a:latin typeface="Cambria Math"/>
                            </a:rPr>
                            <m:t>α</m:t>
                          </m:r>
                        </m:e>
                        <m:sub>
                          <m:r>
                            <a:rPr lang="en-US" altLang="zh-CN" sz="2800" b="0" i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2800" i="0" dirty="0"/>
              </a:p>
            </p:txBody>
          </p:sp>
        </mc:Choice>
        <mc:Fallback>
          <p:sp>
            <p:nvSpPr>
              <p:cNvPr id="24" name="矩形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1796" y="2902032"/>
                <a:ext cx="656397" cy="523220"/>
              </a:xfrm>
              <a:prstGeom prst="rect">
                <a:avLst/>
              </a:prstGeom>
              <a:blipFill rotWithShape="1">
                <a:blip r:embed="rId10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5" name="矩形 24"/>
              <p:cNvSpPr/>
              <p:nvPr/>
            </p:nvSpPr>
            <p:spPr>
              <a:xfrm>
                <a:off x="2878652" y="2905780"/>
                <a:ext cx="65639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800" i="0">
                              <a:latin typeface="Cambria Math"/>
                            </a:rPr>
                            <m:t>α</m:t>
                          </m:r>
                        </m:e>
                        <m:sub>
                          <m:r>
                            <a:rPr lang="en-US" altLang="zh-CN" sz="2800" b="0" i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sz="2800" i="0" dirty="0"/>
              </a:p>
            </p:txBody>
          </p:sp>
        </mc:Choice>
        <mc:Fallback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8652" y="2905780"/>
                <a:ext cx="656397" cy="523220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="" xmlns:a14="http://schemas.microsoft.com/office/drawing/2010/main" Requires="a14">
          <p:sp>
            <p:nvSpPr>
              <p:cNvPr id="26" name="矩形 25"/>
              <p:cNvSpPr/>
              <p:nvPr/>
            </p:nvSpPr>
            <p:spPr>
              <a:xfrm>
                <a:off x="4325529" y="2905780"/>
                <a:ext cx="74456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zh-CN" altLang="en-US" sz="2800" i="0">
                              <a:latin typeface="Cambria Math"/>
                            </a:rPr>
                            <m:t>α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zh-CN" sz="2800" b="0" i="0" smtClean="0">
                              <a:latin typeface="Cambria Math"/>
                            </a:rPr>
                            <m:t>M</m:t>
                          </m:r>
                        </m:sub>
                      </m:sSub>
                    </m:oMath>
                  </m:oMathPara>
                </a14:m>
                <a:endParaRPr lang="zh-CN" altLang="en-US" sz="2800" i="0" dirty="0"/>
              </a:p>
            </p:txBody>
          </p:sp>
        </mc:Choice>
        <mc:Fallback>
          <p:sp>
            <p:nvSpPr>
              <p:cNvPr id="26" name="矩形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529" y="2905780"/>
                <a:ext cx="744563" cy="523220"/>
              </a:xfrm>
              <a:prstGeom prst="rect">
                <a:avLst/>
              </a:prstGeom>
              <a:blipFill rotWithShape="1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6389723" y="4929156"/>
            <a:ext cx="214271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b="1" i="0" kern="0" dirty="0" smtClean="0">
                <a:solidFill>
                  <a:srgbClr val="000099"/>
                </a:solidFill>
              </a:rPr>
              <a:t>集成学习器：</a:t>
            </a:r>
            <a:r>
              <a:rPr lang="zh-CN" altLang="en-US" b="1" i="0" kern="0" dirty="0" smtClean="0">
                <a:solidFill>
                  <a:srgbClr val="FF0000"/>
                </a:solidFill>
              </a:rPr>
              <a:t>泛化能力较强</a:t>
            </a:r>
            <a:endParaRPr lang="zh-CN" altLang="en-US" b="1" i="0" kern="0" dirty="0">
              <a:solidFill>
                <a:srgbClr val="FF0000"/>
              </a:solidFill>
            </a:endParaRPr>
          </a:p>
        </p:txBody>
      </p:sp>
      <p:cxnSp>
        <p:nvCxnSpPr>
          <p:cNvPr id="46" name="直接箭头连接符 45"/>
          <p:cNvCxnSpPr/>
          <p:nvPr/>
        </p:nvCxnSpPr>
        <p:spPr bwMode="auto">
          <a:xfrm flipH="1">
            <a:off x="6444208" y="2281957"/>
            <a:ext cx="720080" cy="0"/>
          </a:xfrm>
          <a:prstGeom prst="straightConnector1">
            <a:avLst/>
          </a:prstGeom>
          <a:noFill/>
          <a:ln w="3810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3"/>
          <p:cNvSpPr>
            <a:spLocks noChangeArrowheads="1"/>
          </p:cNvSpPr>
          <p:nvPr/>
        </p:nvSpPr>
        <p:spPr bwMode="auto">
          <a:xfrm>
            <a:off x="7109803" y="1973542"/>
            <a:ext cx="2142717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b="1" i="0" kern="0" dirty="0" smtClean="0">
                <a:solidFill>
                  <a:srgbClr val="000099"/>
                </a:solidFill>
              </a:rPr>
              <a:t>基学</a:t>
            </a:r>
            <a:r>
              <a:rPr lang="zh-CN" altLang="en-US" b="1" i="0" kern="0" dirty="0">
                <a:solidFill>
                  <a:srgbClr val="000099"/>
                </a:solidFill>
              </a:rPr>
              <a:t>习器：</a:t>
            </a:r>
            <a:endParaRPr lang="en-US" altLang="zh-CN" b="1" i="0" kern="0" dirty="0">
              <a:solidFill>
                <a:srgbClr val="000099"/>
              </a:solidFill>
            </a:endParaRPr>
          </a:p>
          <a:p>
            <a:r>
              <a:rPr lang="zh-CN" altLang="en-US" b="1" i="0" kern="0" dirty="0" smtClean="0">
                <a:solidFill>
                  <a:srgbClr val="FF0000"/>
                </a:solidFill>
              </a:rPr>
              <a:t>泛化能力较弱</a:t>
            </a:r>
            <a:endParaRPr lang="zh-CN" altLang="en-US" b="1" i="0" kern="0" dirty="0">
              <a:solidFill>
                <a:srgbClr val="FF0000"/>
              </a:solidFill>
            </a:endParaRPr>
          </a:p>
        </p:txBody>
      </p:sp>
      <p:cxnSp>
        <p:nvCxnSpPr>
          <p:cNvPr id="29" name="直接箭头连接符 28"/>
          <p:cNvCxnSpPr/>
          <p:nvPr/>
        </p:nvCxnSpPr>
        <p:spPr bwMode="auto">
          <a:xfrm flipH="1">
            <a:off x="5652120" y="5315222"/>
            <a:ext cx="720080" cy="0"/>
          </a:xfrm>
          <a:prstGeom prst="straightConnector1">
            <a:avLst/>
          </a:prstGeom>
          <a:noFill/>
          <a:ln w="3810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2689125" y="4419631"/>
                <a:ext cx="2673617" cy="16471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zh-CN" altLang="en-US" sz="360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360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altLang="zh-CN" sz="3600" b="0" i="1" smtClean="0">
                              <a:latin typeface="Cambria Math"/>
                            </a:rPr>
                            <m:t>𝑀</m:t>
                          </m:r>
                        </m:sup>
                        <m:e>
                          <m:sSub>
                            <m:sSubPr>
                              <m:ctrlPr>
                                <a:rPr lang="en-US" altLang="zh-CN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zh-CN" altLang="en-US" sz="3600" i="0">
                                  <a:latin typeface="Cambria Math"/>
                                </a:rPr>
                                <m:t>α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zh-CN" sz="3600" i="0">
                                  <a:latin typeface="Cambria Math"/>
                                </a:rPr>
                                <m:t>i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60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altLang="zh-CN" sz="360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altLang="zh-CN" sz="3600">
                              <a:latin typeface="Cambria Math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altLang="zh-CN" sz="36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360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zh-CN" sz="3600">
                                  <a:latin typeface="Cambria Math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altLang="zh-CN" sz="3600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zh-CN" altLang="en-US" sz="3600" dirty="0">
                  <a:latin typeface="Cambria Math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9125" y="4419631"/>
                <a:ext cx="2673617" cy="1647118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直接箭头连接符 29"/>
          <p:cNvCxnSpPr>
            <a:endCxn id="5" idx="0"/>
          </p:cNvCxnSpPr>
          <p:nvPr/>
        </p:nvCxnSpPr>
        <p:spPr bwMode="auto">
          <a:xfrm flipH="1">
            <a:off x="756881" y="1628800"/>
            <a:ext cx="4605861" cy="2880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接箭头连接符 31"/>
          <p:cNvCxnSpPr/>
          <p:nvPr/>
        </p:nvCxnSpPr>
        <p:spPr bwMode="auto">
          <a:xfrm flipH="1">
            <a:off x="2291248" y="1688090"/>
            <a:ext cx="3071494" cy="2880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接箭头连接符 32"/>
          <p:cNvCxnSpPr/>
          <p:nvPr/>
        </p:nvCxnSpPr>
        <p:spPr bwMode="auto">
          <a:xfrm flipH="1">
            <a:off x="3748708" y="1782986"/>
            <a:ext cx="1758723" cy="28634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接箭头连接符 33"/>
          <p:cNvCxnSpPr/>
          <p:nvPr/>
        </p:nvCxnSpPr>
        <p:spPr bwMode="auto">
          <a:xfrm flipH="1">
            <a:off x="5362742" y="1916831"/>
            <a:ext cx="289378" cy="20771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"/>
          <p:cNvSpPr>
            <a:spLocks noChangeArrowheads="1"/>
          </p:cNvSpPr>
          <p:nvPr/>
        </p:nvSpPr>
        <p:spPr bwMode="auto">
          <a:xfrm>
            <a:off x="5436096" y="1258590"/>
            <a:ext cx="3024336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2800" b="1" i="0" kern="0" dirty="0">
                <a:solidFill>
                  <a:srgbClr val="FF0000"/>
                </a:solidFill>
              </a:rPr>
              <a:t>类别训练不平衡</a:t>
            </a:r>
            <a:endParaRPr lang="en-US" altLang="zh-CN" sz="2800" b="1" i="0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07747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146050" y="260350"/>
            <a:ext cx="6442075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200" b="1" i="0" dirty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研究</a:t>
            </a:r>
            <a:r>
              <a:rPr lang="zh-CN" altLang="en-US" sz="3200" b="1" i="0" dirty="0" smtClean="0">
                <a:solidFill>
                  <a:srgbClr val="660066"/>
                </a:solidFill>
                <a:latin typeface="Arial" pitchFamily="34" charset="0"/>
                <a:ea typeface="方正姚体" pitchFamily="2" charset="-122"/>
              </a:rPr>
              <a:t>方法：改进算法</a:t>
            </a:r>
            <a:endParaRPr lang="zh-CN" altLang="en-US" sz="3200" b="1" i="0" dirty="0">
              <a:solidFill>
                <a:srgbClr val="660066"/>
              </a:solidFill>
              <a:latin typeface="Arial" pitchFamily="34" charset="0"/>
              <a:ea typeface="方正姚体" pitchFamily="2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AE21281-11FA-449B-951B-1AD79E1DA23A}" type="slidenum">
              <a:rPr lang="en-US" kern="0">
                <a:solidFill>
                  <a:sysClr val="windowText" lastClr="000000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9</a:t>
            </a:fld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1520" y="1196752"/>
            <a:ext cx="813690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i="0" kern="0" dirty="0" smtClean="0"/>
              <a:t>提出</a:t>
            </a:r>
            <a:r>
              <a:rPr lang="en-US" altLang="zh-CN" b="1" i="0" kern="0" dirty="0" err="1" smtClean="0"/>
              <a:t>AdaBoost</a:t>
            </a:r>
            <a:r>
              <a:rPr lang="en-US" altLang="zh-CN" b="1" i="0" kern="0" dirty="0" smtClean="0"/>
              <a:t> Belief</a:t>
            </a:r>
            <a:r>
              <a:rPr lang="zh-CN" altLang="en-US" b="1" i="0" kern="0" dirty="0" smtClean="0"/>
              <a:t>算法</a:t>
            </a:r>
            <a:endParaRPr lang="en-US" altLang="zh-CN" b="1" i="0" kern="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b="1" i="0" kern="0" dirty="0"/>
              <a:t> </a:t>
            </a:r>
            <a:r>
              <a:rPr lang="en-US" altLang="zh-CN" b="1" i="0" kern="0" dirty="0" smtClean="0"/>
              <a:t>    </a:t>
            </a:r>
            <a:r>
              <a:rPr lang="zh-CN" altLang="en-US" b="1" i="0" kern="0" dirty="0" smtClean="0"/>
              <a:t>为每个类别加入权重</a:t>
            </a:r>
            <a:endParaRPr lang="en-US" altLang="zh-CN" b="1" i="0" kern="0" dirty="0" smtClean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i="0" kern="0" dirty="0" smtClean="0"/>
              <a:t>分类</a:t>
            </a:r>
            <a:r>
              <a:rPr lang="zh-CN" altLang="en-US" b="1" i="0" kern="0" dirty="0"/>
              <a:t>界面优化</a:t>
            </a:r>
            <a:endParaRPr lang="en-US" altLang="zh-CN" b="1" i="0" kern="0" dirty="0"/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zh-CN" altLang="en-US" b="1" i="0" kern="0" dirty="0" smtClean="0"/>
              <a:t>适合多类别分类 </a:t>
            </a:r>
            <a:endParaRPr lang="en-US" altLang="zh-CN" b="1" i="0" kern="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 i="0" kern="0" dirty="0">
              <a:solidFill>
                <a:srgbClr val="404040"/>
              </a:solidFill>
            </a:endParaRP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41698" y="3140968"/>
            <a:ext cx="1232645" cy="523220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71929" y="3157867"/>
            <a:ext cx="1240917" cy="523220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22018" y="3157867"/>
            <a:ext cx="1240917" cy="52322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2" name="TextBox 1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7147199" y="3200258"/>
            <a:ext cx="1263038" cy="523220"/>
          </a:xfrm>
          <a:prstGeom prst="rect">
            <a:avLst/>
          </a:prstGeom>
          <a:blipFill rotWithShape="1">
            <a:blip r:embed="rId5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18162" y="3178903"/>
            <a:ext cx="1727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……</a:t>
            </a:r>
            <a:endParaRPr lang="zh-CN" altLang="en-US" sz="2800" b="1" dirty="0"/>
          </a:p>
        </p:txBody>
      </p:sp>
      <p:cxnSp>
        <p:nvCxnSpPr>
          <p:cNvPr id="14" name="直接箭头连接符 13"/>
          <p:cNvCxnSpPr/>
          <p:nvPr/>
        </p:nvCxnSpPr>
        <p:spPr bwMode="auto">
          <a:xfrm>
            <a:off x="2631874" y="3744514"/>
            <a:ext cx="1768138" cy="172174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直接箭头连接符 14"/>
          <p:cNvCxnSpPr>
            <a:stCxn id="10" idx="2"/>
          </p:cNvCxnSpPr>
          <p:nvPr/>
        </p:nvCxnSpPr>
        <p:spPr bwMode="auto">
          <a:xfrm flipH="1">
            <a:off x="5241044" y="3702123"/>
            <a:ext cx="401433" cy="1764137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直接箭头连接符 15"/>
          <p:cNvCxnSpPr/>
          <p:nvPr/>
        </p:nvCxnSpPr>
        <p:spPr bwMode="auto">
          <a:xfrm>
            <a:off x="3964188" y="3744514"/>
            <a:ext cx="871648" cy="172174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直接箭头连接符 16"/>
          <p:cNvCxnSpPr/>
          <p:nvPr/>
        </p:nvCxnSpPr>
        <p:spPr bwMode="auto">
          <a:xfrm flipH="1">
            <a:off x="6012160" y="3838470"/>
            <a:ext cx="1883188" cy="162779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5611106" y="4150952"/>
            <a:ext cx="1571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……</a:t>
            </a:r>
            <a:endParaRPr lang="zh-CN" altLang="en-US" sz="2800" b="1" dirty="0"/>
          </a:p>
        </p:txBody>
      </p:sp>
      <p:sp>
        <p:nvSpPr>
          <p:cNvPr id="19" name="TextBox 1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81891" y="5538336"/>
            <a:ext cx="6397429" cy="739946"/>
          </a:xfrm>
          <a:prstGeom prst="rect">
            <a:avLst/>
          </a:prstGeom>
          <a:blipFill rotWithShape="1">
            <a:blip r:embed="rId6" cstate="print"/>
            <a:stretch>
              <a:fillRect l="-3432" t="-9917" b="-35537"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0" name="矩形 1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453417" y="4126168"/>
            <a:ext cx="648126" cy="523220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1" name="矩形 20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635990" y="4126168"/>
            <a:ext cx="656397" cy="523220"/>
          </a:xfrm>
          <a:prstGeom prst="rect">
            <a:avLst/>
          </a:prstGeom>
          <a:blipFill rotWithShape="1">
            <a:blip r:embed="rId8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2" name="矩形 21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12846" y="4129916"/>
            <a:ext cx="656397" cy="523220"/>
          </a:xfrm>
          <a:prstGeom prst="rect">
            <a:avLst/>
          </a:prstGeom>
          <a:blipFill rotWithShape="1">
            <a:blip r:embed="rId9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3" name="矩形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359723" y="4129916"/>
            <a:ext cx="678519" cy="523220"/>
          </a:xfrm>
          <a:prstGeom prst="rect">
            <a:avLst/>
          </a:prstGeom>
          <a:blipFill rotWithShape="1">
            <a:blip r:embed="rId10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3428992" y="1428736"/>
            <a:ext cx="5278396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b="1" i="0" dirty="0" smtClean="0">
                <a:solidFill>
                  <a:srgbClr val="FF0000"/>
                </a:solidFill>
                <a:latin typeface="Arial" pitchFamily="34" charset="0"/>
                <a:ea typeface="方正姚体" pitchFamily="2" charset="-122"/>
              </a:rPr>
              <a:t>，细化考虑基学习器各个类别的权重</a:t>
            </a:r>
            <a:endParaRPr lang="zh-CN" altLang="en-US" b="1" i="0" dirty="0">
              <a:solidFill>
                <a:srgbClr val="FF0000"/>
              </a:solidFill>
              <a:latin typeface="Arial" pitchFamily="34" charset="0"/>
              <a:ea typeface="方正姚体" pitchFamily="2" charset="-122"/>
            </a:endParaRPr>
          </a:p>
        </p:txBody>
      </p:sp>
      <p:cxnSp>
        <p:nvCxnSpPr>
          <p:cNvPr id="35" name="直接箭头连接符 34"/>
          <p:cNvCxnSpPr/>
          <p:nvPr/>
        </p:nvCxnSpPr>
        <p:spPr bwMode="auto">
          <a:xfrm rot="5400000">
            <a:off x="5071584" y="2422224"/>
            <a:ext cx="1136847" cy="435755"/>
          </a:xfrm>
          <a:prstGeom prst="straightConnector1">
            <a:avLst/>
          </a:prstGeom>
          <a:noFill/>
          <a:ln w="38100" cap="flat" cmpd="sng" algn="ctr">
            <a:solidFill>
              <a:srgbClr val="0000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矩形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941747" y="4667055"/>
            <a:ext cx="664413" cy="523220"/>
          </a:xfrm>
          <a:prstGeom prst="rect">
            <a:avLst/>
          </a:prstGeom>
          <a:blipFill rotWithShape="1">
            <a:blip r:embed="rId11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4" name="矩形 2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64188" y="4667055"/>
            <a:ext cx="651589" cy="523220"/>
          </a:xfrm>
          <a:prstGeom prst="rect">
            <a:avLst/>
          </a:prstGeom>
          <a:blipFill rotWithShape="1">
            <a:blip r:embed="rId12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5" name="矩形 24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815924" y="4667055"/>
            <a:ext cx="651589" cy="523220"/>
          </a:xfrm>
          <a:prstGeom prst="rect">
            <a:avLst/>
          </a:prstGeom>
          <a:blipFill rotWithShape="1">
            <a:blip r:embed="rId13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  <p:sp>
        <p:nvSpPr>
          <p:cNvPr id="26" name="矩形 25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42531" y="4667055"/>
            <a:ext cx="664413" cy="523220"/>
          </a:xfrm>
          <a:prstGeom prst="rect">
            <a:avLst/>
          </a:prstGeom>
          <a:blipFill rotWithShape="1">
            <a:blip r:embed="rId14" cstate="print"/>
            <a:stretch>
              <a:fillRect/>
            </a:stretch>
          </a:blipFill>
        </p:spPr>
        <p:txBody>
          <a:bodyPr/>
          <a:lstStyle/>
          <a:p>
            <a:r>
              <a:rPr lang="zh-CN" altLang="en-US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4132062798"/>
      </p:ext>
    </p:extLst>
  </p:cSld>
  <p:clrMapOvr>
    <a:masterClrMapping/>
  </p:clrMapOvr>
  <p:transition spd="med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MDA">
  <a:themeElements>
    <a:clrScheme name="">
      <a:dk1>
        <a:srgbClr val="000000"/>
      </a:dk1>
      <a:lt1>
        <a:srgbClr val="FFFFFF"/>
      </a:lt1>
      <a:dk2>
        <a:srgbClr val="808000"/>
      </a:dk2>
      <a:lt2>
        <a:srgbClr val="666633"/>
      </a:lt2>
      <a:accent1>
        <a:srgbClr val="339933"/>
      </a:accent1>
      <a:accent2>
        <a:srgbClr val="800000"/>
      </a:accent2>
      <a:accent3>
        <a:srgbClr val="FFFFFF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LAMDA">
      <a:majorFont>
        <a:latin typeface="Arial"/>
        <a:ea typeface="方正姚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LAMD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MD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D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D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D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D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MD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52634</TotalTime>
  <Words>1566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LAMDA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ys</dc:creator>
  <cp:lastModifiedBy>Chao Chao3 Yan</cp:lastModifiedBy>
  <cp:revision>402</cp:revision>
  <dcterms:created xsi:type="dcterms:W3CDTF">2007-10-16T17:10:20Z</dcterms:created>
  <dcterms:modified xsi:type="dcterms:W3CDTF">2016-05-30T05:22:45Z</dcterms:modified>
</cp:coreProperties>
</file>